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1" r:id="rId6"/>
    <p:sldId id="312" r:id="rId7"/>
    <p:sldId id="313" r:id="rId8"/>
    <p:sldId id="314" r:id="rId9"/>
    <p:sldId id="315" r:id="rId10"/>
    <p:sldId id="316" r:id="rId11"/>
    <p:sldId id="317" r:id="rId12"/>
    <p:sldId id="318" r:id="rId13"/>
    <p:sldId id="320" r:id="rId14"/>
    <p:sldId id="321" r:id="rId15"/>
    <p:sldId id="322" r:id="rId16"/>
    <p:sldId id="323" r:id="rId17"/>
    <p:sldId id="325" r:id="rId18"/>
    <p:sldId id="326" r:id="rId19"/>
    <p:sldId id="327" r:id="rId20"/>
    <p:sldId id="328" r:id="rId21"/>
    <p:sldId id="329" r:id="rId22"/>
    <p:sldId id="332" r:id="rId23"/>
    <p:sldId id="333" r:id="rId24"/>
    <p:sldId id="335" r:id="rId25"/>
    <p:sldId id="334" r:id="rId26"/>
    <p:sldId id="336" r:id="rId27"/>
    <p:sldId id="339" r:id="rId28"/>
    <p:sldId id="33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0" d="100"/>
          <a:sy n="80" d="100"/>
        </p:scale>
        <p:origin x="58"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_rels/data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A2574E-2966-46D4-8CD7-B5E9FE36D830}"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A6404A47-B06D-49B5-8D9E-BE83717E6634}">
      <dgm:prSet/>
      <dgm:spPr/>
      <dgm:t>
        <a:bodyPr/>
        <a:lstStyle/>
        <a:p>
          <a:r>
            <a:rPr lang="en-US" b="0" i="0" dirty="0"/>
            <a:t>Netflix generated $24.9 billion revenue in 2021, a 23.8% increase year-on-year</a:t>
          </a:r>
          <a:endParaRPr lang="en-US" dirty="0"/>
        </a:p>
      </dgm:t>
    </dgm:pt>
    <dgm:pt modelId="{486492BB-B876-48F7-B99C-1CA8B1FA855E}" type="parTrans" cxnId="{1D52E4D0-20B6-4A83-A825-1F91A12B5658}">
      <dgm:prSet/>
      <dgm:spPr/>
      <dgm:t>
        <a:bodyPr/>
        <a:lstStyle/>
        <a:p>
          <a:endParaRPr lang="en-US"/>
        </a:p>
      </dgm:t>
    </dgm:pt>
    <dgm:pt modelId="{9EFB5D7D-C62B-4D82-B99F-10A8DAD9E8D0}" type="sibTrans" cxnId="{1D52E4D0-20B6-4A83-A825-1F91A12B5658}">
      <dgm:prSet/>
      <dgm:spPr/>
      <dgm:t>
        <a:bodyPr/>
        <a:lstStyle/>
        <a:p>
          <a:endParaRPr lang="en-US"/>
        </a:p>
      </dgm:t>
    </dgm:pt>
    <dgm:pt modelId="{59F25AC1-C5C0-4F60-B547-0806D378707B}">
      <dgm:prSet/>
      <dgm:spPr/>
      <dgm:t>
        <a:bodyPr/>
        <a:lstStyle/>
        <a:p>
          <a:r>
            <a:rPr lang="en-US" b="0" i="0"/>
            <a:t>$12.97 billion of Netflix’s revenue was generated in North America, its largest market</a:t>
          </a:r>
          <a:endParaRPr lang="en-US"/>
        </a:p>
      </dgm:t>
    </dgm:pt>
    <dgm:pt modelId="{7E110BB1-B083-45B6-8BD4-ECFF5E03012A}" type="parTrans" cxnId="{ABD723F8-F515-4614-9E32-78064F3022E1}">
      <dgm:prSet/>
      <dgm:spPr/>
      <dgm:t>
        <a:bodyPr/>
        <a:lstStyle/>
        <a:p>
          <a:endParaRPr lang="en-US"/>
        </a:p>
      </dgm:t>
    </dgm:pt>
    <dgm:pt modelId="{F8CDFE25-66C3-4827-9F17-FD1A0B2F811E}" type="sibTrans" cxnId="{ABD723F8-F515-4614-9E32-78064F3022E1}">
      <dgm:prSet/>
      <dgm:spPr/>
      <dgm:t>
        <a:bodyPr/>
        <a:lstStyle/>
        <a:p>
          <a:endParaRPr lang="en-US"/>
        </a:p>
      </dgm:t>
    </dgm:pt>
    <dgm:pt modelId="{B874BC26-088F-40FB-905E-C268306B0995}">
      <dgm:prSet/>
      <dgm:spPr/>
      <dgm:t>
        <a:bodyPr/>
        <a:lstStyle/>
        <a:p>
          <a:r>
            <a:rPr lang="en-US" b="0" i="0"/>
            <a:t>Netflix had an operating profit of $5.1 billion in 2021, an 85% increase year-on-year</a:t>
          </a:r>
          <a:endParaRPr lang="en-US"/>
        </a:p>
      </dgm:t>
    </dgm:pt>
    <dgm:pt modelId="{7CB4C237-9D74-4938-BE44-6997DD847A33}" type="parTrans" cxnId="{6B79A030-B497-4681-BE0C-79A58878A2D7}">
      <dgm:prSet/>
      <dgm:spPr/>
      <dgm:t>
        <a:bodyPr/>
        <a:lstStyle/>
        <a:p>
          <a:endParaRPr lang="en-US"/>
        </a:p>
      </dgm:t>
    </dgm:pt>
    <dgm:pt modelId="{C259F375-28E6-412E-B2CF-062E57C17E49}" type="sibTrans" cxnId="{6B79A030-B497-4681-BE0C-79A58878A2D7}">
      <dgm:prSet/>
      <dgm:spPr/>
      <dgm:t>
        <a:bodyPr/>
        <a:lstStyle/>
        <a:p>
          <a:endParaRPr lang="en-US"/>
        </a:p>
      </dgm:t>
    </dgm:pt>
    <dgm:pt modelId="{2B9D088F-30BF-4652-89BE-CEC28221713B}">
      <dgm:prSet/>
      <dgm:spPr/>
      <dgm:t>
        <a:bodyPr/>
        <a:lstStyle/>
        <a:p>
          <a:r>
            <a:rPr lang="en-US" b="0" i="0"/>
            <a:t>In 2022, Netflix had 222 million subscribers worldwide</a:t>
          </a:r>
          <a:endParaRPr lang="en-US"/>
        </a:p>
      </dgm:t>
    </dgm:pt>
    <dgm:pt modelId="{D9148059-9385-4BF4-908D-8BBFD130D0A5}" type="parTrans" cxnId="{8C76B799-0A86-41F8-B846-2B1E0445B8BC}">
      <dgm:prSet/>
      <dgm:spPr/>
      <dgm:t>
        <a:bodyPr/>
        <a:lstStyle/>
        <a:p>
          <a:endParaRPr lang="en-US"/>
        </a:p>
      </dgm:t>
    </dgm:pt>
    <dgm:pt modelId="{54ABEDCE-2BAE-45B5-BA3D-B4E7F3F71C26}" type="sibTrans" cxnId="{8C76B799-0A86-41F8-B846-2B1E0445B8BC}">
      <dgm:prSet/>
      <dgm:spPr/>
      <dgm:t>
        <a:bodyPr/>
        <a:lstStyle/>
        <a:p>
          <a:endParaRPr lang="en-US"/>
        </a:p>
      </dgm:t>
    </dgm:pt>
    <dgm:pt modelId="{70ABB6A4-9BE9-4F4E-96D8-DE2276DC1013}" type="pres">
      <dgm:prSet presAssocID="{74A2574E-2966-46D4-8CD7-B5E9FE36D830}" presName="vert0" presStyleCnt="0">
        <dgm:presLayoutVars>
          <dgm:dir/>
          <dgm:animOne val="branch"/>
          <dgm:animLvl val="lvl"/>
        </dgm:presLayoutVars>
      </dgm:prSet>
      <dgm:spPr/>
    </dgm:pt>
    <dgm:pt modelId="{19F18AA9-CB4E-422B-9413-7D201AC2594F}" type="pres">
      <dgm:prSet presAssocID="{A6404A47-B06D-49B5-8D9E-BE83717E6634}" presName="thickLine" presStyleLbl="alignNode1" presStyleIdx="0" presStyleCnt="4"/>
      <dgm:spPr/>
    </dgm:pt>
    <dgm:pt modelId="{BA00476C-10AB-440F-83A7-F6A31A9760B5}" type="pres">
      <dgm:prSet presAssocID="{A6404A47-B06D-49B5-8D9E-BE83717E6634}" presName="horz1" presStyleCnt="0"/>
      <dgm:spPr/>
    </dgm:pt>
    <dgm:pt modelId="{EBEB46ED-7F73-4856-98A3-22AE2B72B90E}" type="pres">
      <dgm:prSet presAssocID="{A6404A47-B06D-49B5-8D9E-BE83717E6634}" presName="tx1" presStyleLbl="revTx" presStyleIdx="0" presStyleCnt="4"/>
      <dgm:spPr/>
    </dgm:pt>
    <dgm:pt modelId="{CE2B49F0-779B-4B43-8FBD-713022219583}" type="pres">
      <dgm:prSet presAssocID="{A6404A47-B06D-49B5-8D9E-BE83717E6634}" presName="vert1" presStyleCnt="0"/>
      <dgm:spPr/>
    </dgm:pt>
    <dgm:pt modelId="{4DCCCD7E-184C-4472-B4AF-714A394D2B82}" type="pres">
      <dgm:prSet presAssocID="{59F25AC1-C5C0-4F60-B547-0806D378707B}" presName="thickLine" presStyleLbl="alignNode1" presStyleIdx="1" presStyleCnt="4"/>
      <dgm:spPr/>
    </dgm:pt>
    <dgm:pt modelId="{F092DF0F-AAB3-4D04-8795-9A65359EDC3C}" type="pres">
      <dgm:prSet presAssocID="{59F25AC1-C5C0-4F60-B547-0806D378707B}" presName="horz1" presStyleCnt="0"/>
      <dgm:spPr/>
    </dgm:pt>
    <dgm:pt modelId="{891D41D0-4CBE-4263-9F44-228705B5CCF6}" type="pres">
      <dgm:prSet presAssocID="{59F25AC1-C5C0-4F60-B547-0806D378707B}" presName="tx1" presStyleLbl="revTx" presStyleIdx="1" presStyleCnt="4"/>
      <dgm:spPr/>
    </dgm:pt>
    <dgm:pt modelId="{3B3849C6-D316-4752-BED1-2A7130369E97}" type="pres">
      <dgm:prSet presAssocID="{59F25AC1-C5C0-4F60-B547-0806D378707B}" presName="vert1" presStyleCnt="0"/>
      <dgm:spPr/>
    </dgm:pt>
    <dgm:pt modelId="{3D57626C-FD27-4AAA-A8C0-C21FDF67E65D}" type="pres">
      <dgm:prSet presAssocID="{B874BC26-088F-40FB-905E-C268306B0995}" presName="thickLine" presStyleLbl="alignNode1" presStyleIdx="2" presStyleCnt="4"/>
      <dgm:spPr/>
    </dgm:pt>
    <dgm:pt modelId="{5CD24C27-65B0-401F-A1CE-5D60F7B16396}" type="pres">
      <dgm:prSet presAssocID="{B874BC26-088F-40FB-905E-C268306B0995}" presName="horz1" presStyleCnt="0"/>
      <dgm:spPr/>
    </dgm:pt>
    <dgm:pt modelId="{80C5ED28-B037-4487-948B-4FF0D66CD119}" type="pres">
      <dgm:prSet presAssocID="{B874BC26-088F-40FB-905E-C268306B0995}" presName="tx1" presStyleLbl="revTx" presStyleIdx="2" presStyleCnt="4"/>
      <dgm:spPr/>
    </dgm:pt>
    <dgm:pt modelId="{F10CDC9A-73BC-4DC3-9636-2E762CE3954F}" type="pres">
      <dgm:prSet presAssocID="{B874BC26-088F-40FB-905E-C268306B0995}" presName="vert1" presStyleCnt="0"/>
      <dgm:spPr/>
    </dgm:pt>
    <dgm:pt modelId="{56067D15-2F35-4F85-BA28-678DF1C42E2E}" type="pres">
      <dgm:prSet presAssocID="{2B9D088F-30BF-4652-89BE-CEC28221713B}" presName="thickLine" presStyleLbl="alignNode1" presStyleIdx="3" presStyleCnt="4"/>
      <dgm:spPr/>
    </dgm:pt>
    <dgm:pt modelId="{2261C443-C2E1-4F10-9C51-88436C6BF338}" type="pres">
      <dgm:prSet presAssocID="{2B9D088F-30BF-4652-89BE-CEC28221713B}" presName="horz1" presStyleCnt="0"/>
      <dgm:spPr/>
    </dgm:pt>
    <dgm:pt modelId="{216AB804-279B-401E-9AA8-EDFBDC92A3EC}" type="pres">
      <dgm:prSet presAssocID="{2B9D088F-30BF-4652-89BE-CEC28221713B}" presName="tx1" presStyleLbl="revTx" presStyleIdx="3" presStyleCnt="4"/>
      <dgm:spPr/>
    </dgm:pt>
    <dgm:pt modelId="{E7A0F962-A6AC-40F6-A219-C8B68E6BE3F7}" type="pres">
      <dgm:prSet presAssocID="{2B9D088F-30BF-4652-89BE-CEC28221713B}" presName="vert1" presStyleCnt="0"/>
      <dgm:spPr/>
    </dgm:pt>
  </dgm:ptLst>
  <dgm:cxnLst>
    <dgm:cxn modelId="{3DDDEF02-84F1-4B94-AB80-B1CA167243C6}" type="presOf" srcId="{74A2574E-2966-46D4-8CD7-B5E9FE36D830}" destId="{70ABB6A4-9BE9-4F4E-96D8-DE2276DC1013}" srcOrd="0" destOrd="0" presId="urn:microsoft.com/office/officeart/2008/layout/LinedList"/>
    <dgm:cxn modelId="{6B79A030-B497-4681-BE0C-79A58878A2D7}" srcId="{74A2574E-2966-46D4-8CD7-B5E9FE36D830}" destId="{B874BC26-088F-40FB-905E-C268306B0995}" srcOrd="2" destOrd="0" parTransId="{7CB4C237-9D74-4938-BE44-6997DD847A33}" sibTransId="{C259F375-28E6-412E-B2CF-062E57C17E49}"/>
    <dgm:cxn modelId="{E2A5AE65-12DF-434E-BBF3-2108746DEF3C}" type="presOf" srcId="{B874BC26-088F-40FB-905E-C268306B0995}" destId="{80C5ED28-B037-4487-948B-4FF0D66CD119}" srcOrd="0" destOrd="0" presId="urn:microsoft.com/office/officeart/2008/layout/LinedList"/>
    <dgm:cxn modelId="{D762C976-74CA-4E52-BA42-113F1DBA681C}" type="presOf" srcId="{2B9D088F-30BF-4652-89BE-CEC28221713B}" destId="{216AB804-279B-401E-9AA8-EDFBDC92A3EC}" srcOrd="0" destOrd="0" presId="urn:microsoft.com/office/officeart/2008/layout/LinedList"/>
    <dgm:cxn modelId="{8C76B799-0A86-41F8-B846-2B1E0445B8BC}" srcId="{74A2574E-2966-46D4-8CD7-B5E9FE36D830}" destId="{2B9D088F-30BF-4652-89BE-CEC28221713B}" srcOrd="3" destOrd="0" parTransId="{D9148059-9385-4BF4-908D-8BBFD130D0A5}" sibTransId="{54ABEDCE-2BAE-45B5-BA3D-B4E7F3F71C26}"/>
    <dgm:cxn modelId="{BD1BFCAE-72BE-4036-9E5E-EE836389AF98}" type="presOf" srcId="{59F25AC1-C5C0-4F60-B547-0806D378707B}" destId="{891D41D0-4CBE-4263-9F44-228705B5CCF6}" srcOrd="0" destOrd="0" presId="urn:microsoft.com/office/officeart/2008/layout/LinedList"/>
    <dgm:cxn modelId="{1D52E4D0-20B6-4A83-A825-1F91A12B5658}" srcId="{74A2574E-2966-46D4-8CD7-B5E9FE36D830}" destId="{A6404A47-B06D-49B5-8D9E-BE83717E6634}" srcOrd="0" destOrd="0" parTransId="{486492BB-B876-48F7-B99C-1CA8B1FA855E}" sibTransId="{9EFB5D7D-C62B-4D82-B99F-10A8DAD9E8D0}"/>
    <dgm:cxn modelId="{447751DA-1A76-4E79-A203-350A28FE1418}" type="presOf" srcId="{A6404A47-B06D-49B5-8D9E-BE83717E6634}" destId="{EBEB46ED-7F73-4856-98A3-22AE2B72B90E}" srcOrd="0" destOrd="0" presId="urn:microsoft.com/office/officeart/2008/layout/LinedList"/>
    <dgm:cxn modelId="{ABD723F8-F515-4614-9E32-78064F3022E1}" srcId="{74A2574E-2966-46D4-8CD7-B5E9FE36D830}" destId="{59F25AC1-C5C0-4F60-B547-0806D378707B}" srcOrd="1" destOrd="0" parTransId="{7E110BB1-B083-45B6-8BD4-ECFF5E03012A}" sibTransId="{F8CDFE25-66C3-4827-9F17-FD1A0B2F811E}"/>
    <dgm:cxn modelId="{DCD91272-18D4-4C80-841F-2FDCB31ED83A}" type="presParOf" srcId="{70ABB6A4-9BE9-4F4E-96D8-DE2276DC1013}" destId="{19F18AA9-CB4E-422B-9413-7D201AC2594F}" srcOrd="0" destOrd="0" presId="urn:microsoft.com/office/officeart/2008/layout/LinedList"/>
    <dgm:cxn modelId="{00CAB3E2-C0DD-4C58-BEC0-D43045CED07F}" type="presParOf" srcId="{70ABB6A4-9BE9-4F4E-96D8-DE2276DC1013}" destId="{BA00476C-10AB-440F-83A7-F6A31A9760B5}" srcOrd="1" destOrd="0" presId="urn:microsoft.com/office/officeart/2008/layout/LinedList"/>
    <dgm:cxn modelId="{67E7DAD3-8B07-4112-A53F-AD57724451BD}" type="presParOf" srcId="{BA00476C-10AB-440F-83A7-F6A31A9760B5}" destId="{EBEB46ED-7F73-4856-98A3-22AE2B72B90E}" srcOrd="0" destOrd="0" presId="urn:microsoft.com/office/officeart/2008/layout/LinedList"/>
    <dgm:cxn modelId="{AB8529FC-30E8-448D-909C-0DD4A1EAE6C0}" type="presParOf" srcId="{BA00476C-10AB-440F-83A7-F6A31A9760B5}" destId="{CE2B49F0-779B-4B43-8FBD-713022219583}" srcOrd="1" destOrd="0" presId="urn:microsoft.com/office/officeart/2008/layout/LinedList"/>
    <dgm:cxn modelId="{16D77940-E7C3-4FB0-86E5-F8B27EB9E2A5}" type="presParOf" srcId="{70ABB6A4-9BE9-4F4E-96D8-DE2276DC1013}" destId="{4DCCCD7E-184C-4472-B4AF-714A394D2B82}" srcOrd="2" destOrd="0" presId="urn:microsoft.com/office/officeart/2008/layout/LinedList"/>
    <dgm:cxn modelId="{DB3F3323-50A4-43E1-B47B-053F0BA159AB}" type="presParOf" srcId="{70ABB6A4-9BE9-4F4E-96D8-DE2276DC1013}" destId="{F092DF0F-AAB3-4D04-8795-9A65359EDC3C}" srcOrd="3" destOrd="0" presId="urn:microsoft.com/office/officeart/2008/layout/LinedList"/>
    <dgm:cxn modelId="{EDA893F2-2E9E-4F92-BE47-8594E56E6AA0}" type="presParOf" srcId="{F092DF0F-AAB3-4D04-8795-9A65359EDC3C}" destId="{891D41D0-4CBE-4263-9F44-228705B5CCF6}" srcOrd="0" destOrd="0" presId="urn:microsoft.com/office/officeart/2008/layout/LinedList"/>
    <dgm:cxn modelId="{C3DCD68A-BE54-4A02-BF32-9D96009E56F5}" type="presParOf" srcId="{F092DF0F-AAB3-4D04-8795-9A65359EDC3C}" destId="{3B3849C6-D316-4752-BED1-2A7130369E97}" srcOrd="1" destOrd="0" presId="urn:microsoft.com/office/officeart/2008/layout/LinedList"/>
    <dgm:cxn modelId="{E3156FDB-67A2-45AA-B381-29B3E183DC62}" type="presParOf" srcId="{70ABB6A4-9BE9-4F4E-96D8-DE2276DC1013}" destId="{3D57626C-FD27-4AAA-A8C0-C21FDF67E65D}" srcOrd="4" destOrd="0" presId="urn:microsoft.com/office/officeart/2008/layout/LinedList"/>
    <dgm:cxn modelId="{898A4745-3D51-4657-9163-1019281D6AE6}" type="presParOf" srcId="{70ABB6A4-9BE9-4F4E-96D8-DE2276DC1013}" destId="{5CD24C27-65B0-401F-A1CE-5D60F7B16396}" srcOrd="5" destOrd="0" presId="urn:microsoft.com/office/officeart/2008/layout/LinedList"/>
    <dgm:cxn modelId="{32417BEF-7E51-4ACF-9E2B-389B2396A209}" type="presParOf" srcId="{5CD24C27-65B0-401F-A1CE-5D60F7B16396}" destId="{80C5ED28-B037-4487-948B-4FF0D66CD119}" srcOrd="0" destOrd="0" presId="urn:microsoft.com/office/officeart/2008/layout/LinedList"/>
    <dgm:cxn modelId="{23D9C63C-F6D6-4848-AAF9-FAE64292A897}" type="presParOf" srcId="{5CD24C27-65B0-401F-A1CE-5D60F7B16396}" destId="{F10CDC9A-73BC-4DC3-9636-2E762CE3954F}" srcOrd="1" destOrd="0" presId="urn:microsoft.com/office/officeart/2008/layout/LinedList"/>
    <dgm:cxn modelId="{638D4316-DB95-43B0-BDC2-DDC08B08D91C}" type="presParOf" srcId="{70ABB6A4-9BE9-4F4E-96D8-DE2276DC1013}" destId="{56067D15-2F35-4F85-BA28-678DF1C42E2E}" srcOrd="6" destOrd="0" presId="urn:microsoft.com/office/officeart/2008/layout/LinedList"/>
    <dgm:cxn modelId="{7FFA9229-5489-4BD1-BAE2-0A5E8284EF60}" type="presParOf" srcId="{70ABB6A4-9BE9-4F4E-96D8-DE2276DC1013}" destId="{2261C443-C2E1-4F10-9C51-88436C6BF338}" srcOrd="7" destOrd="0" presId="urn:microsoft.com/office/officeart/2008/layout/LinedList"/>
    <dgm:cxn modelId="{B91519AC-DDD6-4C56-ADE8-9868C2C45214}" type="presParOf" srcId="{2261C443-C2E1-4F10-9C51-88436C6BF338}" destId="{216AB804-279B-401E-9AA8-EDFBDC92A3EC}" srcOrd="0" destOrd="0" presId="urn:microsoft.com/office/officeart/2008/layout/LinedList"/>
    <dgm:cxn modelId="{3B6191F0-E399-46D5-9180-E62958D7B817}" type="presParOf" srcId="{2261C443-C2E1-4F10-9C51-88436C6BF338}" destId="{E7A0F962-A6AC-40F6-A219-C8B68E6BE3F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a:t>id: The title ID on JustWatch.</a:t>
          </a:r>
          <a:endParaRPr lang="en-US"/>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a:t>title: The name of the title.</a:t>
          </a:r>
          <a:endParaRPr lang="en-US"/>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a:t>show_type: TV show or movie.</a:t>
          </a:r>
          <a:endParaRPr lang="en-US"/>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a:t>imdb_score: Score on IMDB.</a:t>
          </a:r>
          <a:endParaRPr lang="en-US"/>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a:t>imdb_votes: Votes on IMDB.</a:t>
          </a:r>
          <a:endParaRPr lang="en-US"/>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A89F3A09-7B33-4DDA-8AED-D275091292F4}">
      <dgm:prSet/>
      <dgm:spPr/>
      <dgm:t>
        <a:bodyPr/>
        <a:lstStyle/>
        <a:p>
          <a:r>
            <a:rPr lang="en-US" b="0" i="0"/>
            <a:t>tmdb_popularity: Popularity on TMDB.</a:t>
          </a:r>
          <a:endParaRPr lang="en-US"/>
        </a:p>
      </dgm:t>
    </dgm:pt>
    <dgm:pt modelId="{ED18859E-F54E-42FE-840A-5BB0701E66BF}" type="parTrans" cxnId="{C8C60F73-6997-472D-A474-98D649F40E29}">
      <dgm:prSet/>
      <dgm:spPr/>
      <dgm:t>
        <a:bodyPr/>
        <a:lstStyle/>
        <a:p>
          <a:endParaRPr lang="en-US"/>
        </a:p>
      </dgm:t>
    </dgm:pt>
    <dgm:pt modelId="{E3E493C6-4612-441C-9767-048A261D1A93}" type="sibTrans" cxnId="{C8C60F73-6997-472D-A474-98D649F40E29}">
      <dgm:prSet/>
      <dgm:spPr/>
      <dgm:t>
        <a:bodyPr/>
        <a:lstStyle/>
        <a:p>
          <a:endParaRPr lang="en-US"/>
        </a:p>
      </dgm:t>
    </dgm:pt>
    <dgm:pt modelId="{C7A8D223-D6E6-4860-9E3E-0B7B9AFD530A}">
      <dgm:prSet/>
      <dgm:spPr/>
      <dgm:t>
        <a:bodyPr/>
        <a:lstStyle/>
        <a:p>
          <a:r>
            <a:rPr lang="en-US" b="0" i="0"/>
            <a:t>tmdb_score: Score on TMDB.</a:t>
          </a:r>
          <a:endParaRPr lang="en-US"/>
        </a:p>
      </dgm:t>
    </dgm:pt>
    <dgm:pt modelId="{21C5A6DD-D7D0-43F1-868E-967B4695FC49}" type="parTrans" cxnId="{57FC7EF3-A1B9-472A-A552-87175CC0A058}">
      <dgm:prSet/>
      <dgm:spPr/>
      <dgm:t>
        <a:bodyPr/>
        <a:lstStyle/>
        <a:p>
          <a:endParaRPr lang="en-US"/>
        </a:p>
      </dgm:t>
    </dgm:pt>
    <dgm:pt modelId="{D0D097BD-A57E-4E7C-A410-4DAE060D097E}" type="sibTrans" cxnId="{57FC7EF3-A1B9-472A-A552-87175CC0A058}">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5">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5">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5">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5">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5">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5">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5">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5">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5">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5">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5">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5">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5">
        <dgm:presLayoutVars>
          <dgm:bulletEnabled val="1"/>
        </dgm:presLayoutVars>
      </dgm:prSet>
      <dgm:spPr/>
    </dgm:pt>
    <dgm:pt modelId="{E205EE61-9605-4C2E-A99E-5F07D1F3A2D4}" type="pres">
      <dgm:prSet presAssocID="{8B4D34AD-F174-4F0A-8955-69AD07C814BF}" presName="sibTrans" presStyleCnt="0"/>
      <dgm:spPr/>
    </dgm:pt>
    <dgm:pt modelId="{A4A6F9D9-38B2-4B1E-B7D5-FA2B03CAA67D}" type="pres">
      <dgm:prSet presAssocID="{A89F3A09-7B33-4DDA-8AED-D275091292F4}" presName="node" presStyleLbl="node1" presStyleIdx="13" presStyleCnt="15">
        <dgm:presLayoutVars>
          <dgm:bulletEnabled val="1"/>
        </dgm:presLayoutVars>
      </dgm:prSet>
      <dgm:spPr/>
    </dgm:pt>
    <dgm:pt modelId="{095D7638-9B5D-46D6-A600-D65ED496121C}" type="pres">
      <dgm:prSet presAssocID="{E3E493C6-4612-441C-9767-048A261D1A93}" presName="sibTrans" presStyleCnt="0"/>
      <dgm:spPr/>
    </dgm:pt>
    <dgm:pt modelId="{E8DC457F-2BB7-46E8-9998-B96FB95C9211}" type="pres">
      <dgm:prSet presAssocID="{C7A8D223-D6E6-4860-9E3E-0B7B9AFD530A}" presName="node" presStyleLbl="node1" presStyleIdx="14" presStyleCnt="15">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BCD57760-2C0B-4F06-9A18-C4FAB1F53936}" type="presOf" srcId="{6781A258-7983-4FC1-A3C3-F43B4598CF97}" destId="{D07786D9-FA0D-4C2E-84E3-1ACC28A331F0}" srcOrd="0" destOrd="0" presId="urn:microsoft.com/office/officeart/2005/8/layout/default"/>
    <dgm:cxn modelId="{E5FFE244-9F6A-4ED4-BE79-DBAF9F734C8A}" type="presOf" srcId="{C7A8D223-D6E6-4860-9E3E-0B7B9AFD530A}" destId="{E8DC457F-2BB7-46E8-9998-B96FB95C9211}"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60710848-32C2-4E50-86FF-458C9A0B687D}" srcId="{5D911B19-A129-4F9F-8300-649C32C88EA6}" destId="{272DF1DC-3B5B-4803-BDA2-1833AE372FB8}" srcOrd="6" destOrd="0" parTransId="{F0F582FC-E431-484E-804B-4E5806E80AFC}" sibTransId="{D71C2C70-7E25-4704-84BB-05ECBEFDFB23}"/>
    <dgm:cxn modelId="{90B12B69-4950-409E-87B0-BDB05CF2F17C}" type="presOf" srcId="{A89F3A09-7B33-4DDA-8AED-D275091292F4}" destId="{A4A6F9D9-38B2-4B1E-B7D5-FA2B03CAA67D}" srcOrd="0" destOrd="0" presId="urn:microsoft.com/office/officeart/2005/8/layout/default"/>
    <dgm:cxn modelId="{C8C60F73-6997-472D-A474-98D649F40E29}" srcId="{5D911B19-A129-4F9F-8300-649C32C88EA6}" destId="{A89F3A09-7B33-4DDA-8AED-D275091292F4}" srcOrd="13" destOrd="0" parTransId="{ED18859E-F54E-42FE-840A-5BB0701E66BF}" sibTransId="{E3E493C6-4612-441C-9767-048A261D1A93}"/>
    <dgm:cxn modelId="{2F02FF57-06B3-4B01-AC86-B7CCA81F6DC2}" srcId="{5D911B19-A129-4F9F-8300-649C32C88EA6}" destId="{1926B314-499A-4ACC-9FC3-EA9A823AB88D}" srcOrd="11" destOrd="0" parTransId="{9889C56F-C09F-4880-9CE2-0A91C0B3EE92}" sibTransId="{93D0E9A6-7A8D-47C3-A402-376765EDD848}"/>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57FC7EF3-A1B9-472A-A552-87175CC0A058}" srcId="{5D911B19-A129-4F9F-8300-649C32C88EA6}" destId="{C7A8D223-D6E6-4860-9E3E-0B7B9AFD530A}" srcOrd="14" destOrd="0" parTransId="{21C5A6DD-D7D0-43F1-868E-967B4695FC49}" sibTransId="{D0D097BD-A57E-4E7C-A410-4DAE060D097E}"/>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 modelId="{CBF04372-24C1-446E-9139-A2D58C711703}" type="presParOf" srcId="{FBE6D498-B816-40F0-BEB7-C30FA2F93326}" destId="{E205EE61-9605-4C2E-A99E-5F07D1F3A2D4}" srcOrd="25" destOrd="0" presId="urn:microsoft.com/office/officeart/2005/8/layout/default"/>
    <dgm:cxn modelId="{212A8563-6CE6-4A36-8008-AFD5C7E55757}" type="presParOf" srcId="{FBE6D498-B816-40F0-BEB7-C30FA2F93326}" destId="{A4A6F9D9-38B2-4B1E-B7D5-FA2B03CAA67D}" srcOrd="26" destOrd="0" presId="urn:microsoft.com/office/officeart/2005/8/layout/default"/>
    <dgm:cxn modelId="{18DF0543-8EF5-4E26-B398-2595C066E7D2}" type="presParOf" srcId="{FBE6D498-B816-40F0-BEB7-C30FA2F93326}" destId="{095D7638-9B5D-46D6-A600-D65ED496121C}" srcOrd="27" destOrd="0" presId="urn:microsoft.com/office/officeart/2005/8/layout/default"/>
    <dgm:cxn modelId="{8EB29A1C-C3F1-47F2-B4FD-ACE57FDB54C6}" type="presParOf" srcId="{FBE6D498-B816-40F0-BEB7-C30FA2F93326}" destId="{E8DC457F-2BB7-46E8-9998-B96FB95C9211}" srcOrd="2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2E829A-8397-4356-BAC8-35EA16D51089}" type="doc">
      <dgm:prSet loTypeId="urn:microsoft.com/office/officeart/2018/2/layout/IconVerticalSolidList" loCatId="icon" qsTypeId="urn:microsoft.com/office/officeart/2005/8/quickstyle/simple1" qsCatId="simple" csTypeId="urn:microsoft.com/office/officeart/2018/5/colors/Iconchunking_neutralicontext_accent1_2" csCatId="accent1" phldr="1"/>
      <dgm:spPr/>
      <dgm:t>
        <a:bodyPr/>
        <a:lstStyle/>
        <a:p>
          <a:endParaRPr lang="en-US"/>
        </a:p>
      </dgm:t>
    </dgm:pt>
    <dgm:pt modelId="{A56F13C2-5B10-4B45-9D97-26BF6C4E85A9}">
      <dgm:prSet/>
      <dgm:spPr/>
      <dgm:t>
        <a:bodyPr/>
        <a:lstStyle/>
        <a:p>
          <a:pPr>
            <a:lnSpc>
              <a:spcPct val="100000"/>
            </a:lnSpc>
          </a:pPr>
          <a:r>
            <a:rPr lang="en-US" b="0" i="0" dirty="0"/>
            <a:t>First, I uploaded the data set into an R notebook. I wanted to find out how many rows (5,850), and columns (15), I looked at the column types (char, int, etc.). </a:t>
          </a:r>
          <a:endParaRPr lang="en-US" dirty="0"/>
        </a:p>
      </dgm:t>
    </dgm:pt>
    <dgm:pt modelId="{E2C16E39-12B9-44C0-B9FD-7C5CACF4E414}" type="parTrans" cxnId="{24F50EBF-E30D-4AD0-BE11-E537C260A12C}">
      <dgm:prSet/>
      <dgm:spPr/>
      <dgm:t>
        <a:bodyPr/>
        <a:lstStyle/>
        <a:p>
          <a:endParaRPr lang="en-US"/>
        </a:p>
      </dgm:t>
    </dgm:pt>
    <dgm:pt modelId="{B8B5CBA6-97D2-4951-8335-EDA70BFAEF31}" type="sibTrans" cxnId="{24F50EBF-E30D-4AD0-BE11-E537C260A12C}">
      <dgm:prSet/>
      <dgm:spPr/>
      <dgm:t>
        <a:bodyPr/>
        <a:lstStyle/>
        <a:p>
          <a:endParaRPr lang="en-US"/>
        </a:p>
      </dgm:t>
    </dgm:pt>
    <dgm:pt modelId="{75E1AE10-1AEF-416A-9E8C-F53F19059781}">
      <dgm:prSet/>
      <dgm:spPr/>
      <dgm:t>
        <a:bodyPr/>
        <a:lstStyle/>
        <a:p>
          <a:pPr>
            <a:lnSpc>
              <a:spcPct val="100000"/>
            </a:lnSpc>
          </a:pPr>
          <a:r>
            <a:rPr lang="en-US" b="0" i="0"/>
            <a:t>Next, I opened a Python notebook and continued to explore the data, looking at how many null values were present, the data types, etc. Then I created a correlation matrix to be able to have a cursory perusal of any correlations between factors. </a:t>
          </a:r>
          <a:endParaRPr lang="en-US"/>
        </a:p>
      </dgm:t>
    </dgm:pt>
    <dgm:pt modelId="{4AA77E7E-EC6B-4C81-BB5B-29CB34B07292}" type="parTrans" cxnId="{B64D7E0F-20F0-4381-ACF7-27BF683B81F8}">
      <dgm:prSet/>
      <dgm:spPr/>
      <dgm:t>
        <a:bodyPr/>
        <a:lstStyle/>
        <a:p>
          <a:endParaRPr lang="en-US"/>
        </a:p>
      </dgm:t>
    </dgm:pt>
    <dgm:pt modelId="{2CBEB5CD-0609-479B-94A1-330A207AF66E}" type="sibTrans" cxnId="{B64D7E0F-20F0-4381-ACF7-27BF683B81F8}">
      <dgm:prSet/>
      <dgm:spPr/>
      <dgm:t>
        <a:bodyPr/>
        <a:lstStyle/>
        <a:p>
          <a:endParaRPr lang="en-US"/>
        </a:p>
      </dgm:t>
    </dgm:pt>
    <dgm:pt modelId="{905B79C6-D14C-42D8-B647-F733CBDD8BB6}" type="pres">
      <dgm:prSet presAssocID="{432E829A-8397-4356-BAC8-35EA16D51089}" presName="root" presStyleCnt="0">
        <dgm:presLayoutVars>
          <dgm:dir/>
          <dgm:resizeHandles val="exact"/>
        </dgm:presLayoutVars>
      </dgm:prSet>
      <dgm:spPr/>
    </dgm:pt>
    <dgm:pt modelId="{6F9FEA50-4C3F-4F20-A755-45EC34CF9AC2}" type="pres">
      <dgm:prSet presAssocID="{A56F13C2-5B10-4B45-9D97-26BF6C4E85A9}" presName="compNode" presStyleCnt="0"/>
      <dgm:spPr/>
    </dgm:pt>
    <dgm:pt modelId="{0733B524-C61C-4D5E-8490-8339D3B53A6B}" type="pres">
      <dgm:prSet presAssocID="{A56F13C2-5B10-4B45-9D97-26BF6C4E85A9}" presName="bgRect" presStyleLbl="bgShp" presStyleIdx="0" presStyleCnt="2"/>
      <dgm:spPr/>
    </dgm:pt>
    <dgm:pt modelId="{13C0F5FA-963F-4FC5-9101-0F96EA8D1E63}" type="pres">
      <dgm:prSet presAssocID="{A56F13C2-5B10-4B45-9D97-26BF6C4E85A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C8BF88D4-FCC9-4457-8133-8CEC5C3BC896}" type="pres">
      <dgm:prSet presAssocID="{A56F13C2-5B10-4B45-9D97-26BF6C4E85A9}" presName="spaceRect" presStyleCnt="0"/>
      <dgm:spPr/>
    </dgm:pt>
    <dgm:pt modelId="{9C27EA93-6447-4C93-BCC2-FDE5B3DBF914}" type="pres">
      <dgm:prSet presAssocID="{A56F13C2-5B10-4B45-9D97-26BF6C4E85A9}" presName="parTx" presStyleLbl="revTx" presStyleIdx="0" presStyleCnt="2">
        <dgm:presLayoutVars>
          <dgm:chMax val="0"/>
          <dgm:chPref val="0"/>
        </dgm:presLayoutVars>
      </dgm:prSet>
      <dgm:spPr/>
    </dgm:pt>
    <dgm:pt modelId="{C5818B48-181E-4A3A-8274-4623F8B2BA34}" type="pres">
      <dgm:prSet presAssocID="{B8B5CBA6-97D2-4951-8335-EDA70BFAEF31}" presName="sibTrans" presStyleCnt="0"/>
      <dgm:spPr/>
    </dgm:pt>
    <dgm:pt modelId="{D93EC3F7-0B95-4E56-826F-327ACE968EAD}" type="pres">
      <dgm:prSet presAssocID="{75E1AE10-1AEF-416A-9E8C-F53F19059781}" presName="compNode" presStyleCnt="0"/>
      <dgm:spPr/>
    </dgm:pt>
    <dgm:pt modelId="{67FB1035-431A-414C-AA07-4C28C6927615}" type="pres">
      <dgm:prSet presAssocID="{75E1AE10-1AEF-416A-9E8C-F53F19059781}" presName="bgRect" presStyleLbl="bgShp" presStyleIdx="1" presStyleCnt="2"/>
      <dgm:spPr/>
    </dgm:pt>
    <dgm:pt modelId="{5D9B3311-5AA2-4B63-9845-E9914971625E}" type="pres">
      <dgm:prSet presAssocID="{75E1AE10-1AEF-416A-9E8C-F53F1905978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53EAB565-00FA-476F-A9E5-A9454117AAF5}" type="pres">
      <dgm:prSet presAssocID="{75E1AE10-1AEF-416A-9E8C-F53F19059781}" presName="spaceRect" presStyleCnt="0"/>
      <dgm:spPr/>
    </dgm:pt>
    <dgm:pt modelId="{AEF743F0-5276-426A-A157-311FF73794CA}" type="pres">
      <dgm:prSet presAssocID="{75E1AE10-1AEF-416A-9E8C-F53F19059781}" presName="parTx" presStyleLbl="revTx" presStyleIdx="1" presStyleCnt="2">
        <dgm:presLayoutVars>
          <dgm:chMax val="0"/>
          <dgm:chPref val="0"/>
        </dgm:presLayoutVars>
      </dgm:prSet>
      <dgm:spPr/>
    </dgm:pt>
  </dgm:ptLst>
  <dgm:cxnLst>
    <dgm:cxn modelId="{B64D7E0F-20F0-4381-ACF7-27BF683B81F8}" srcId="{432E829A-8397-4356-BAC8-35EA16D51089}" destId="{75E1AE10-1AEF-416A-9E8C-F53F19059781}" srcOrd="1" destOrd="0" parTransId="{4AA77E7E-EC6B-4C81-BB5B-29CB34B07292}" sibTransId="{2CBEB5CD-0609-479B-94A1-330A207AF66E}"/>
    <dgm:cxn modelId="{19CF092E-714D-438A-94F2-473ED162C3F5}" type="presOf" srcId="{432E829A-8397-4356-BAC8-35EA16D51089}" destId="{905B79C6-D14C-42D8-B647-F733CBDD8BB6}" srcOrd="0" destOrd="0" presId="urn:microsoft.com/office/officeart/2018/2/layout/IconVerticalSolidList"/>
    <dgm:cxn modelId="{E8B99260-FFA7-4941-8873-06C08BFAB155}" type="presOf" srcId="{75E1AE10-1AEF-416A-9E8C-F53F19059781}" destId="{AEF743F0-5276-426A-A157-311FF73794CA}" srcOrd="0" destOrd="0" presId="urn:microsoft.com/office/officeart/2018/2/layout/IconVerticalSolidList"/>
    <dgm:cxn modelId="{9786126D-99BC-441B-A22B-761A0A6BACA9}" type="presOf" srcId="{A56F13C2-5B10-4B45-9D97-26BF6C4E85A9}" destId="{9C27EA93-6447-4C93-BCC2-FDE5B3DBF914}" srcOrd="0" destOrd="0" presId="urn:microsoft.com/office/officeart/2018/2/layout/IconVerticalSolidList"/>
    <dgm:cxn modelId="{24F50EBF-E30D-4AD0-BE11-E537C260A12C}" srcId="{432E829A-8397-4356-BAC8-35EA16D51089}" destId="{A56F13C2-5B10-4B45-9D97-26BF6C4E85A9}" srcOrd="0" destOrd="0" parTransId="{E2C16E39-12B9-44C0-B9FD-7C5CACF4E414}" sibTransId="{B8B5CBA6-97D2-4951-8335-EDA70BFAEF31}"/>
    <dgm:cxn modelId="{5F926812-03B9-4A52-BAAB-A9413AE25D9E}" type="presParOf" srcId="{905B79C6-D14C-42D8-B647-F733CBDD8BB6}" destId="{6F9FEA50-4C3F-4F20-A755-45EC34CF9AC2}" srcOrd="0" destOrd="0" presId="urn:microsoft.com/office/officeart/2018/2/layout/IconVerticalSolidList"/>
    <dgm:cxn modelId="{4824FF22-87B2-47FA-8F76-E079E418AB0F}" type="presParOf" srcId="{6F9FEA50-4C3F-4F20-A755-45EC34CF9AC2}" destId="{0733B524-C61C-4D5E-8490-8339D3B53A6B}" srcOrd="0" destOrd="0" presId="urn:microsoft.com/office/officeart/2018/2/layout/IconVerticalSolidList"/>
    <dgm:cxn modelId="{F9D99620-7E4D-4A7E-8F83-591CBECF8040}" type="presParOf" srcId="{6F9FEA50-4C3F-4F20-A755-45EC34CF9AC2}" destId="{13C0F5FA-963F-4FC5-9101-0F96EA8D1E63}" srcOrd="1" destOrd="0" presId="urn:microsoft.com/office/officeart/2018/2/layout/IconVerticalSolidList"/>
    <dgm:cxn modelId="{A550B903-ABDC-4197-B8A7-3841875BB7E4}" type="presParOf" srcId="{6F9FEA50-4C3F-4F20-A755-45EC34CF9AC2}" destId="{C8BF88D4-FCC9-4457-8133-8CEC5C3BC896}" srcOrd="2" destOrd="0" presId="urn:microsoft.com/office/officeart/2018/2/layout/IconVerticalSolidList"/>
    <dgm:cxn modelId="{2F4E40D4-92D8-4497-9588-1932C50FBDC1}" type="presParOf" srcId="{6F9FEA50-4C3F-4F20-A755-45EC34CF9AC2}" destId="{9C27EA93-6447-4C93-BCC2-FDE5B3DBF914}" srcOrd="3" destOrd="0" presId="urn:microsoft.com/office/officeart/2018/2/layout/IconVerticalSolidList"/>
    <dgm:cxn modelId="{3AB8BDD5-37B8-4EC9-ACF9-907C2EF518EE}" type="presParOf" srcId="{905B79C6-D14C-42D8-B647-F733CBDD8BB6}" destId="{C5818B48-181E-4A3A-8274-4623F8B2BA34}" srcOrd="1" destOrd="0" presId="urn:microsoft.com/office/officeart/2018/2/layout/IconVerticalSolidList"/>
    <dgm:cxn modelId="{F806FFCE-44BF-4FBF-BB8A-D155FAA5F20B}" type="presParOf" srcId="{905B79C6-D14C-42D8-B647-F733CBDD8BB6}" destId="{D93EC3F7-0B95-4E56-826F-327ACE968EAD}" srcOrd="2" destOrd="0" presId="urn:microsoft.com/office/officeart/2018/2/layout/IconVerticalSolidList"/>
    <dgm:cxn modelId="{9CF8F8A8-D4D6-4492-8853-F0249423A1FF}" type="presParOf" srcId="{D93EC3F7-0B95-4E56-826F-327ACE968EAD}" destId="{67FB1035-431A-414C-AA07-4C28C6927615}" srcOrd="0" destOrd="0" presId="urn:microsoft.com/office/officeart/2018/2/layout/IconVerticalSolidList"/>
    <dgm:cxn modelId="{B4C92CBE-C0EC-4FA1-8E82-71D0AD047D96}" type="presParOf" srcId="{D93EC3F7-0B95-4E56-826F-327ACE968EAD}" destId="{5D9B3311-5AA2-4B63-9845-E9914971625E}" srcOrd="1" destOrd="0" presId="urn:microsoft.com/office/officeart/2018/2/layout/IconVerticalSolidList"/>
    <dgm:cxn modelId="{FC0F4D62-D6BC-4A2C-9DA9-20258CE8A713}" type="presParOf" srcId="{D93EC3F7-0B95-4E56-826F-327ACE968EAD}" destId="{53EAB565-00FA-476F-A9E5-A9454117AAF5}" srcOrd="2" destOrd="0" presId="urn:microsoft.com/office/officeart/2018/2/layout/IconVerticalSolidList"/>
    <dgm:cxn modelId="{B063B8E3-8E93-427D-81BD-DCECCE717A98}" type="presParOf" srcId="{D93EC3F7-0B95-4E56-826F-327ACE968EAD}" destId="{AEF743F0-5276-426A-A157-311FF73794CA}"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A9EDB4-13DF-479F-8752-65BCFE2527F1}"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780C9782-975A-4314-BAE2-CE6156E1AC6A}">
      <dgm:prSet/>
      <dgm:spPr/>
      <dgm:t>
        <a:bodyPr/>
        <a:lstStyle/>
        <a:p>
          <a:r>
            <a:rPr lang="en-US"/>
            <a:t>1. </a:t>
          </a:r>
          <a:r>
            <a:rPr lang="en-US" b="0" i="0"/>
            <a:t> </a:t>
          </a:r>
          <a:r>
            <a:rPr lang="en-US" b="1" i="0"/>
            <a:t>runtime</a:t>
          </a:r>
          <a:endParaRPr lang="en-US"/>
        </a:p>
      </dgm:t>
    </dgm:pt>
    <dgm:pt modelId="{DAA966A8-3DC2-42B6-82F6-3E9E4CE93B62}" type="parTrans" cxnId="{BF4D759E-9621-4690-B787-B6DAC208460B}">
      <dgm:prSet/>
      <dgm:spPr/>
      <dgm:t>
        <a:bodyPr/>
        <a:lstStyle/>
        <a:p>
          <a:endParaRPr lang="en-US"/>
        </a:p>
      </dgm:t>
    </dgm:pt>
    <dgm:pt modelId="{29D361E7-CEB1-4636-A3BC-FC24F0FD26DC}" type="sibTrans" cxnId="{BF4D759E-9621-4690-B787-B6DAC208460B}">
      <dgm:prSet/>
      <dgm:spPr/>
      <dgm:t>
        <a:bodyPr/>
        <a:lstStyle/>
        <a:p>
          <a:endParaRPr lang="en-US"/>
        </a:p>
      </dgm:t>
    </dgm:pt>
    <dgm:pt modelId="{8E8E93B6-7299-4F72-A8B1-B672212296BE}">
      <dgm:prSet/>
      <dgm:spPr/>
      <dgm:t>
        <a:bodyPr/>
        <a:lstStyle/>
        <a:p>
          <a:r>
            <a:rPr lang="en-US" b="1"/>
            <a:t>2. </a:t>
          </a:r>
          <a:r>
            <a:rPr lang="en-US" b="1" i="0"/>
            <a:t> age_certification</a:t>
          </a:r>
          <a:endParaRPr lang="en-US"/>
        </a:p>
      </dgm:t>
    </dgm:pt>
    <dgm:pt modelId="{DAB3D548-8B80-4ED1-A7B2-BA0B4D60F7C1}" type="parTrans" cxnId="{AA9B0A43-8574-45B1-8541-AB6C38F7BE85}">
      <dgm:prSet/>
      <dgm:spPr/>
      <dgm:t>
        <a:bodyPr/>
        <a:lstStyle/>
        <a:p>
          <a:endParaRPr lang="en-US"/>
        </a:p>
      </dgm:t>
    </dgm:pt>
    <dgm:pt modelId="{8FA66238-2000-4F0C-86D0-13FFBB8556CF}" type="sibTrans" cxnId="{AA9B0A43-8574-45B1-8541-AB6C38F7BE85}">
      <dgm:prSet/>
      <dgm:spPr/>
      <dgm:t>
        <a:bodyPr/>
        <a:lstStyle/>
        <a:p>
          <a:endParaRPr lang="en-US"/>
        </a:p>
      </dgm:t>
    </dgm:pt>
    <dgm:pt modelId="{02BB1651-F7A0-4D0C-B5C7-2380E9F1A65D}">
      <dgm:prSet/>
      <dgm:spPr/>
      <dgm:t>
        <a:bodyPr/>
        <a:lstStyle/>
        <a:p>
          <a:r>
            <a:rPr lang="en-US" b="1" i="0"/>
            <a:t>3. imdb/tmbd_scores</a:t>
          </a:r>
          <a:r>
            <a:rPr lang="en-US" b="1"/>
            <a:t> </a:t>
          </a:r>
          <a:endParaRPr lang="en-US"/>
        </a:p>
      </dgm:t>
    </dgm:pt>
    <dgm:pt modelId="{38FA7BB1-89EB-4F18-8172-13FDCCB37008}" type="parTrans" cxnId="{0D8AE4BF-9CE1-4604-9409-95BCC50893DE}">
      <dgm:prSet/>
      <dgm:spPr/>
      <dgm:t>
        <a:bodyPr/>
        <a:lstStyle/>
        <a:p>
          <a:endParaRPr lang="en-US"/>
        </a:p>
      </dgm:t>
    </dgm:pt>
    <dgm:pt modelId="{19708A6F-FF20-4F98-90DA-9FD7CAEE735C}" type="sibTrans" cxnId="{0D8AE4BF-9CE1-4604-9409-95BCC50893DE}">
      <dgm:prSet/>
      <dgm:spPr/>
      <dgm:t>
        <a:bodyPr/>
        <a:lstStyle/>
        <a:p>
          <a:endParaRPr lang="en-US"/>
        </a:p>
      </dgm:t>
    </dgm:pt>
    <dgm:pt modelId="{EE788A0F-9F21-4921-B8FB-B43F8E76F3DC}">
      <dgm:prSet/>
      <dgm:spPr/>
      <dgm:t>
        <a:bodyPr/>
        <a:lstStyle/>
        <a:p>
          <a:r>
            <a:rPr lang="en-US" b="1" i="0"/>
            <a:t>4. number of seasons. </a:t>
          </a:r>
          <a:endParaRPr lang="en-US"/>
        </a:p>
      </dgm:t>
    </dgm:pt>
    <dgm:pt modelId="{1440551B-0D1C-487C-BBC6-535CA0ED8FFE}" type="parTrans" cxnId="{10B191C1-EE2E-44FD-AB07-71A6A0113076}">
      <dgm:prSet/>
      <dgm:spPr/>
      <dgm:t>
        <a:bodyPr/>
        <a:lstStyle/>
        <a:p>
          <a:endParaRPr lang="en-US"/>
        </a:p>
      </dgm:t>
    </dgm:pt>
    <dgm:pt modelId="{8B140CEC-6A9E-4DE2-91B2-2A1E6833BC5D}" type="sibTrans" cxnId="{10B191C1-EE2E-44FD-AB07-71A6A0113076}">
      <dgm:prSet/>
      <dgm:spPr/>
      <dgm:t>
        <a:bodyPr/>
        <a:lstStyle/>
        <a:p>
          <a:endParaRPr lang="en-US"/>
        </a:p>
      </dgm:t>
    </dgm:pt>
    <dgm:pt modelId="{E8E30895-C64E-422D-BB15-3BCBC17B7CAC}" type="pres">
      <dgm:prSet presAssocID="{B4A9EDB4-13DF-479F-8752-65BCFE2527F1}" presName="linear" presStyleCnt="0">
        <dgm:presLayoutVars>
          <dgm:dir/>
          <dgm:animLvl val="lvl"/>
          <dgm:resizeHandles val="exact"/>
        </dgm:presLayoutVars>
      </dgm:prSet>
      <dgm:spPr/>
    </dgm:pt>
    <dgm:pt modelId="{09606539-2B09-4669-8C78-9056988959BD}" type="pres">
      <dgm:prSet presAssocID="{780C9782-975A-4314-BAE2-CE6156E1AC6A}" presName="parentLin" presStyleCnt="0"/>
      <dgm:spPr/>
    </dgm:pt>
    <dgm:pt modelId="{6F78315B-DB02-4A4D-A653-939CB087531D}" type="pres">
      <dgm:prSet presAssocID="{780C9782-975A-4314-BAE2-CE6156E1AC6A}" presName="parentLeftMargin" presStyleLbl="node1" presStyleIdx="0" presStyleCnt="4"/>
      <dgm:spPr/>
    </dgm:pt>
    <dgm:pt modelId="{C6CA367C-A0DC-4E8A-A4EB-E9545A887813}" type="pres">
      <dgm:prSet presAssocID="{780C9782-975A-4314-BAE2-CE6156E1AC6A}" presName="parentText" presStyleLbl="node1" presStyleIdx="0" presStyleCnt="4">
        <dgm:presLayoutVars>
          <dgm:chMax val="0"/>
          <dgm:bulletEnabled val="1"/>
        </dgm:presLayoutVars>
      </dgm:prSet>
      <dgm:spPr/>
    </dgm:pt>
    <dgm:pt modelId="{7F6185AB-8FF9-43DB-81EA-2CCB9398972A}" type="pres">
      <dgm:prSet presAssocID="{780C9782-975A-4314-BAE2-CE6156E1AC6A}" presName="negativeSpace" presStyleCnt="0"/>
      <dgm:spPr/>
    </dgm:pt>
    <dgm:pt modelId="{584418A8-22BE-4030-8816-2B47B5CB9578}" type="pres">
      <dgm:prSet presAssocID="{780C9782-975A-4314-BAE2-CE6156E1AC6A}" presName="childText" presStyleLbl="conFgAcc1" presStyleIdx="0" presStyleCnt="4">
        <dgm:presLayoutVars>
          <dgm:bulletEnabled val="1"/>
        </dgm:presLayoutVars>
      </dgm:prSet>
      <dgm:spPr/>
    </dgm:pt>
    <dgm:pt modelId="{B60F22FA-FFEA-470D-B13A-47D211FE3496}" type="pres">
      <dgm:prSet presAssocID="{29D361E7-CEB1-4636-A3BC-FC24F0FD26DC}" presName="spaceBetweenRectangles" presStyleCnt="0"/>
      <dgm:spPr/>
    </dgm:pt>
    <dgm:pt modelId="{DA322D81-A396-4566-889D-7ED88332DDBE}" type="pres">
      <dgm:prSet presAssocID="{8E8E93B6-7299-4F72-A8B1-B672212296BE}" presName="parentLin" presStyleCnt="0"/>
      <dgm:spPr/>
    </dgm:pt>
    <dgm:pt modelId="{3B9B30C1-0FC4-45BC-99BB-F6B4FAFD8970}" type="pres">
      <dgm:prSet presAssocID="{8E8E93B6-7299-4F72-A8B1-B672212296BE}" presName="parentLeftMargin" presStyleLbl="node1" presStyleIdx="0" presStyleCnt="4"/>
      <dgm:spPr/>
    </dgm:pt>
    <dgm:pt modelId="{3F7DE642-684E-4874-83EE-6EC2504DBC9C}" type="pres">
      <dgm:prSet presAssocID="{8E8E93B6-7299-4F72-A8B1-B672212296BE}" presName="parentText" presStyleLbl="node1" presStyleIdx="1" presStyleCnt="4">
        <dgm:presLayoutVars>
          <dgm:chMax val="0"/>
          <dgm:bulletEnabled val="1"/>
        </dgm:presLayoutVars>
      </dgm:prSet>
      <dgm:spPr/>
    </dgm:pt>
    <dgm:pt modelId="{57710E55-7DE5-4F0D-8F59-C700538E9FB5}" type="pres">
      <dgm:prSet presAssocID="{8E8E93B6-7299-4F72-A8B1-B672212296BE}" presName="negativeSpace" presStyleCnt="0"/>
      <dgm:spPr/>
    </dgm:pt>
    <dgm:pt modelId="{9E0F7ECA-1999-4BAB-8805-820B8C046E4D}" type="pres">
      <dgm:prSet presAssocID="{8E8E93B6-7299-4F72-A8B1-B672212296BE}" presName="childText" presStyleLbl="conFgAcc1" presStyleIdx="1" presStyleCnt="4">
        <dgm:presLayoutVars>
          <dgm:bulletEnabled val="1"/>
        </dgm:presLayoutVars>
      </dgm:prSet>
      <dgm:spPr/>
    </dgm:pt>
    <dgm:pt modelId="{9DEFE68F-8535-4B52-9210-F66A845A61F1}" type="pres">
      <dgm:prSet presAssocID="{8FA66238-2000-4F0C-86D0-13FFBB8556CF}" presName="spaceBetweenRectangles" presStyleCnt="0"/>
      <dgm:spPr/>
    </dgm:pt>
    <dgm:pt modelId="{D18CA78A-02CF-4A0E-93D2-E6BD685A2135}" type="pres">
      <dgm:prSet presAssocID="{02BB1651-F7A0-4D0C-B5C7-2380E9F1A65D}" presName="parentLin" presStyleCnt="0"/>
      <dgm:spPr/>
    </dgm:pt>
    <dgm:pt modelId="{61C3F034-EECF-4F85-8E67-B199AFC99F03}" type="pres">
      <dgm:prSet presAssocID="{02BB1651-F7A0-4D0C-B5C7-2380E9F1A65D}" presName="parentLeftMargin" presStyleLbl="node1" presStyleIdx="1" presStyleCnt="4"/>
      <dgm:spPr/>
    </dgm:pt>
    <dgm:pt modelId="{88C48A59-D9CB-4750-A107-9836B6077582}" type="pres">
      <dgm:prSet presAssocID="{02BB1651-F7A0-4D0C-B5C7-2380E9F1A65D}" presName="parentText" presStyleLbl="node1" presStyleIdx="2" presStyleCnt="4">
        <dgm:presLayoutVars>
          <dgm:chMax val="0"/>
          <dgm:bulletEnabled val="1"/>
        </dgm:presLayoutVars>
      </dgm:prSet>
      <dgm:spPr/>
    </dgm:pt>
    <dgm:pt modelId="{804A50DF-BAC4-43D6-B561-9502C5271BC4}" type="pres">
      <dgm:prSet presAssocID="{02BB1651-F7A0-4D0C-B5C7-2380E9F1A65D}" presName="negativeSpace" presStyleCnt="0"/>
      <dgm:spPr/>
    </dgm:pt>
    <dgm:pt modelId="{4E57E9B9-A660-4221-BA8D-CCA9723426A9}" type="pres">
      <dgm:prSet presAssocID="{02BB1651-F7A0-4D0C-B5C7-2380E9F1A65D}" presName="childText" presStyleLbl="conFgAcc1" presStyleIdx="2" presStyleCnt="4">
        <dgm:presLayoutVars>
          <dgm:bulletEnabled val="1"/>
        </dgm:presLayoutVars>
      </dgm:prSet>
      <dgm:spPr/>
    </dgm:pt>
    <dgm:pt modelId="{055172A8-9A7A-41DD-9389-C259DC312FA0}" type="pres">
      <dgm:prSet presAssocID="{19708A6F-FF20-4F98-90DA-9FD7CAEE735C}" presName="spaceBetweenRectangles" presStyleCnt="0"/>
      <dgm:spPr/>
    </dgm:pt>
    <dgm:pt modelId="{2CF211E1-A3D8-4C65-B461-AEA2FC6BAD13}" type="pres">
      <dgm:prSet presAssocID="{EE788A0F-9F21-4921-B8FB-B43F8E76F3DC}" presName="parentLin" presStyleCnt="0"/>
      <dgm:spPr/>
    </dgm:pt>
    <dgm:pt modelId="{2AB2C244-EEA1-48BC-8354-A4F5453EB209}" type="pres">
      <dgm:prSet presAssocID="{EE788A0F-9F21-4921-B8FB-B43F8E76F3DC}" presName="parentLeftMargin" presStyleLbl="node1" presStyleIdx="2" presStyleCnt="4"/>
      <dgm:spPr/>
    </dgm:pt>
    <dgm:pt modelId="{D9CE6217-7495-4D52-A8F7-C3F01C7E3A93}" type="pres">
      <dgm:prSet presAssocID="{EE788A0F-9F21-4921-B8FB-B43F8E76F3DC}" presName="parentText" presStyleLbl="node1" presStyleIdx="3" presStyleCnt="4">
        <dgm:presLayoutVars>
          <dgm:chMax val="0"/>
          <dgm:bulletEnabled val="1"/>
        </dgm:presLayoutVars>
      </dgm:prSet>
      <dgm:spPr/>
    </dgm:pt>
    <dgm:pt modelId="{83D3D398-B547-4049-B7F9-C03509A10976}" type="pres">
      <dgm:prSet presAssocID="{EE788A0F-9F21-4921-B8FB-B43F8E76F3DC}" presName="negativeSpace" presStyleCnt="0"/>
      <dgm:spPr/>
    </dgm:pt>
    <dgm:pt modelId="{5A53D721-3815-4351-8320-EF395E6D2948}" type="pres">
      <dgm:prSet presAssocID="{EE788A0F-9F21-4921-B8FB-B43F8E76F3DC}" presName="childText" presStyleLbl="conFgAcc1" presStyleIdx="3" presStyleCnt="4">
        <dgm:presLayoutVars>
          <dgm:bulletEnabled val="1"/>
        </dgm:presLayoutVars>
      </dgm:prSet>
      <dgm:spPr/>
    </dgm:pt>
  </dgm:ptLst>
  <dgm:cxnLst>
    <dgm:cxn modelId="{E6DFB419-00A6-4E91-A0BE-902C467B891F}" type="presOf" srcId="{8E8E93B6-7299-4F72-A8B1-B672212296BE}" destId="{3F7DE642-684E-4874-83EE-6EC2504DBC9C}" srcOrd="1" destOrd="0" presId="urn:microsoft.com/office/officeart/2005/8/layout/list1"/>
    <dgm:cxn modelId="{AA9B0A43-8574-45B1-8541-AB6C38F7BE85}" srcId="{B4A9EDB4-13DF-479F-8752-65BCFE2527F1}" destId="{8E8E93B6-7299-4F72-A8B1-B672212296BE}" srcOrd="1" destOrd="0" parTransId="{DAB3D548-8B80-4ED1-A7B2-BA0B4D60F7C1}" sibTransId="{8FA66238-2000-4F0C-86D0-13FFBB8556CF}"/>
    <dgm:cxn modelId="{CDC59452-9697-46C1-98F4-38A9930DD3D5}" type="presOf" srcId="{8E8E93B6-7299-4F72-A8B1-B672212296BE}" destId="{3B9B30C1-0FC4-45BC-99BB-F6B4FAFD8970}" srcOrd="0" destOrd="0" presId="urn:microsoft.com/office/officeart/2005/8/layout/list1"/>
    <dgm:cxn modelId="{E54FB476-4F5D-4690-849E-EBBDE895EE11}" type="presOf" srcId="{EE788A0F-9F21-4921-B8FB-B43F8E76F3DC}" destId="{D9CE6217-7495-4D52-A8F7-C3F01C7E3A93}" srcOrd="1" destOrd="0" presId="urn:microsoft.com/office/officeart/2005/8/layout/list1"/>
    <dgm:cxn modelId="{1FC2797E-45B4-418F-A0B7-D5439DA6ED32}" type="presOf" srcId="{02BB1651-F7A0-4D0C-B5C7-2380E9F1A65D}" destId="{61C3F034-EECF-4F85-8E67-B199AFC99F03}" srcOrd="0" destOrd="0" presId="urn:microsoft.com/office/officeart/2005/8/layout/list1"/>
    <dgm:cxn modelId="{BF4D759E-9621-4690-B787-B6DAC208460B}" srcId="{B4A9EDB4-13DF-479F-8752-65BCFE2527F1}" destId="{780C9782-975A-4314-BAE2-CE6156E1AC6A}" srcOrd="0" destOrd="0" parTransId="{DAA966A8-3DC2-42B6-82F6-3E9E4CE93B62}" sibTransId="{29D361E7-CEB1-4636-A3BC-FC24F0FD26DC}"/>
    <dgm:cxn modelId="{949C2DAD-013E-416F-98FF-A43D3350185C}" type="presOf" srcId="{B4A9EDB4-13DF-479F-8752-65BCFE2527F1}" destId="{E8E30895-C64E-422D-BB15-3BCBC17B7CAC}" srcOrd="0" destOrd="0" presId="urn:microsoft.com/office/officeart/2005/8/layout/list1"/>
    <dgm:cxn modelId="{76129AB0-DE0A-424E-B32F-6BDF86DEFCF4}" type="presOf" srcId="{02BB1651-F7A0-4D0C-B5C7-2380E9F1A65D}" destId="{88C48A59-D9CB-4750-A107-9836B6077582}" srcOrd="1" destOrd="0" presId="urn:microsoft.com/office/officeart/2005/8/layout/list1"/>
    <dgm:cxn modelId="{0D8AE4BF-9CE1-4604-9409-95BCC50893DE}" srcId="{B4A9EDB4-13DF-479F-8752-65BCFE2527F1}" destId="{02BB1651-F7A0-4D0C-B5C7-2380E9F1A65D}" srcOrd="2" destOrd="0" parTransId="{38FA7BB1-89EB-4F18-8172-13FDCCB37008}" sibTransId="{19708A6F-FF20-4F98-90DA-9FD7CAEE735C}"/>
    <dgm:cxn modelId="{10B191C1-EE2E-44FD-AB07-71A6A0113076}" srcId="{B4A9EDB4-13DF-479F-8752-65BCFE2527F1}" destId="{EE788A0F-9F21-4921-B8FB-B43F8E76F3DC}" srcOrd="3" destOrd="0" parTransId="{1440551B-0D1C-487C-BBC6-535CA0ED8FFE}" sibTransId="{8B140CEC-6A9E-4DE2-91B2-2A1E6833BC5D}"/>
    <dgm:cxn modelId="{1A1892C2-93D2-4BA0-A3BC-46A069BF859A}" type="presOf" srcId="{780C9782-975A-4314-BAE2-CE6156E1AC6A}" destId="{6F78315B-DB02-4A4D-A653-939CB087531D}" srcOrd="0" destOrd="0" presId="urn:microsoft.com/office/officeart/2005/8/layout/list1"/>
    <dgm:cxn modelId="{C61BDDC3-53EA-4F31-8C38-A2423E86FFAF}" type="presOf" srcId="{EE788A0F-9F21-4921-B8FB-B43F8E76F3DC}" destId="{2AB2C244-EEA1-48BC-8354-A4F5453EB209}" srcOrd="0" destOrd="0" presId="urn:microsoft.com/office/officeart/2005/8/layout/list1"/>
    <dgm:cxn modelId="{21E231D8-972D-43F7-9009-1DAC92C64E66}" type="presOf" srcId="{780C9782-975A-4314-BAE2-CE6156E1AC6A}" destId="{C6CA367C-A0DC-4E8A-A4EB-E9545A887813}" srcOrd="1" destOrd="0" presId="urn:microsoft.com/office/officeart/2005/8/layout/list1"/>
    <dgm:cxn modelId="{9BFC0262-915E-4D48-B937-7FB64D0B3B62}" type="presParOf" srcId="{E8E30895-C64E-422D-BB15-3BCBC17B7CAC}" destId="{09606539-2B09-4669-8C78-9056988959BD}" srcOrd="0" destOrd="0" presId="urn:microsoft.com/office/officeart/2005/8/layout/list1"/>
    <dgm:cxn modelId="{E6251751-7BD2-49E4-953F-ADAC5EF9F205}" type="presParOf" srcId="{09606539-2B09-4669-8C78-9056988959BD}" destId="{6F78315B-DB02-4A4D-A653-939CB087531D}" srcOrd="0" destOrd="0" presId="urn:microsoft.com/office/officeart/2005/8/layout/list1"/>
    <dgm:cxn modelId="{A521ECA2-C27A-4479-A5FD-1DD1548A6C43}" type="presParOf" srcId="{09606539-2B09-4669-8C78-9056988959BD}" destId="{C6CA367C-A0DC-4E8A-A4EB-E9545A887813}" srcOrd="1" destOrd="0" presId="urn:microsoft.com/office/officeart/2005/8/layout/list1"/>
    <dgm:cxn modelId="{8C8A2401-7D22-4EE4-9E0D-296359FFF374}" type="presParOf" srcId="{E8E30895-C64E-422D-BB15-3BCBC17B7CAC}" destId="{7F6185AB-8FF9-43DB-81EA-2CCB9398972A}" srcOrd="1" destOrd="0" presId="urn:microsoft.com/office/officeart/2005/8/layout/list1"/>
    <dgm:cxn modelId="{17CC77EC-7F02-4945-B1E5-CDC30B6C27E0}" type="presParOf" srcId="{E8E30895-C64E-422D-BB15-3BCBC17B7CAC}" destId="{584418A8-22BE-4030-8816-2B47B5CB9578}" srcOrd="2" destOrd="0" presId="urn:microsoft.com/office/officeart/2005/8/layout/list1"/>
    <dgm:cxn modelId="{146B8AC5-3A73-41CC-8F89-C812F62C5FFD}" type="presParOf" srcId="{E8E30895-C64E-422D-BB15-3BCBC17B7CAC}" destId="{B60F22FA-FFEA-470D-B13A-47D211FE3496}" srcOrd="3" destOrd="0" presId="urn:microsoft.com/office/officeart/2005/8/layout/list1"/>
    <dgm:cxn modelId="{86585285-B224-4CA0-8467-2D13152AA5D8}" type="presParOf" srcId="{E8E30895-C64E-422D-BB15-3BCBC17B7CAC}" destId="{DA322D81-A396-4566-889D-7ED88332DDBE}" srcOrd="4" destOrd="0" presId="urn:microsoft.com/office/officeart/2005/8/layout/list1"/>
    <dgm:cxn modelId="{6B923273-678C-410E-9DB2-99ACEFC5A609}" type="presParOf" srcId="{DA322D81-A396-4566-889D-7ED88332DDBE}" destId="{3B9B30C1-0FC4-45BC-99BB-F6B4FAFD8970}" srcOrd="0" destOrd="0" presId="urn:microsoft.com/office/officeart/2005/8/layout/list1"/>
    <dgm:cxn modelId="{1FAD4090-E9EF-49C0-B1CF-EF52DC9EA96D}" type="presParOf" srcId="{DA322D81-A396-4566-889D-7ED88332DDBE}" destId="{3F7DE642-684E-4874-83EE-6EC2504DBC9C}" srcOrd="1" destOrd="0" presId="urn:microsoft.com/office/officeart/2005/8/layout/list1"/>
    <dgm:cxn modelId="{626CAB6E-BF24-4AEE-9002-21549C3A7BCA}" type="presParOf" srcId="{E8E30895-C64E-422D-BB15-3BCBC17B7CAC}" destId="{57710E55-7DE5-4F0D-8F59-C700538E9FB5}" srcOrd="5" destOrd="0" presId="urn:microsoft.com/office/officeart/2005/8/layout/list1"/>
    <dgm:cxn modelId="{C561D902-D8E3-4B00-B127-9F58610421CD}" type="presParOf" srcId="{E8E30895-C64E-422D-BB15-3BCBC17B7CAC}" destId="{9E0F7ECA-1999-4BAB-8805-820B8C046E4D}" srcOrd="6" destOrd="0" presId="urn:microsoft.com/office/officeart/2005/8/layout/list1"/>
    <dgm:cxn modelId="{66E6256B-2452-457A-9440-8184179B8CCC}" type="presParOf" srcId="{E8E30895-C64E-422D-BB15-3BCBC17B7CAC}" destId="{9DEFE68F-8535-4B52-9210-F66A845A61F1}" srcOrd="7" destOrd="0" presId="urn:microsoft.com/office/officeart/2005/8/layout/list1"/>
    <dgm:cxn modelId="{93110421-6D9F-41A7-BCFC-9CC59FFCE0D9}" type="presParOf" srcId="{E8E30895-C64E-422D-BB15-3BCBC17B7CAC}" destId="{D18CA78A-02CF-4A0E-93D2-E6BD685A2135}" srcOrd="8" destOrd="0" presId="urn:microsoft.com/office/officeart/2005/8/layout/list1"/>
    <dgm:cxn modelId="{1E9CD46C-23C5-46D8-A1B5-4E77C55F2135}" type="presParOf" srcId="{D18CA78A-02CF-4A0E-93D2-E6BD685A2135}" destId="{61C3F034-EECF-4F85-8E67-B199AFC99F03}" srcOrd="0" destOrd="0" presId="urn:microsoft.com/office/officeart/2005/8/layout/list1"/>
    <dgm:cxn modelId="{5FEFD090-5C39-409D-BFFD-4EE6CA47742D}" type="presParOf" srcId="{D18CA78A-02CF-4A0E-93D2-E6BD685A2135}" destId="{88C48A59-D9CB-4750-A107-9836B6077582}" srcOrd="1" destOrd="0" presId="urn:microsoft.com/office/officeart/2005/8/layout/list1"/>
    <dgm:cxn modelId="{D342C225-BD34-4EC0-B653-51308DA57A99}" type="presParOf" srcId="{E8E30895-C64E-422D-BB15-3BCBC17B7CAC}" destId="{804A50DF-BAC4-43D6-B561-9502C5271BC4}" srcOrd="9" destOrd="0" presId="urn:microsoft.com/office/officeart/2005/8/layout/list1"/>
    <dgm:cxn modelId="{C0430106-6C68-436B-9CEB-951F66987DBE}" type="presParOf" srcId="{E8E30895-C64E-422D-BB15-3BCBC17B7CAC}" destId="{4E57E9B9-A660-4221-BA8D-CCA9723426A9}" srcOrd="10" destOrd="0" presId="urn:microsoft.com/office/officeart/2005/8/layout/list1"/>
    <dgm:cxn modelId="{929F38A0-C784-4272-ACA2-37DC5440C220}" type="presParOf" srcId="{E8E30895-C64E-422D-BB15-3BCBC17B7CAC}" destId="{055172A8-9A7A-41DD-9389-C259DC312FA0}" srcOrd="11" destOrd="0" presId="urn:microsoft.com/office/officeart/2005/8/layout/list1"/>
    <dgm:cxn modelId="{37C0B17E-8540-44CF-BB04-9B24F2998067}" type="presParOf" srcId="{E8E30895-C64E-422D-BB15-3BCBC17B7CAC}" destId="{2CF211E1-A3D8-4C65-B461-AEA2FC6BAD13}" srcOrd="12" destOrd="0" presId="urn:microsoft.com/office/officeart/2005/8/layout/list1"/>
    <dgm:cxn modelId="{6013E198-5557-4061-9CC7-9CB91DCD9F00}" type="presParOf" srcId="{2CF211E1-A3D8-4C65-B461-AEA2FC6BAD13}" destId="{2AB2C244-EEA1-48BC-8354-A4F5453EB209}" srcOrd="0" destOrd="0" presId="urn:microsoft.com/office/officeart/2005/8/layout/list1"/>
    <dgm:cxn modelId="{FEFF85A1-3195-45C2-B950-5669D8B19462}" type="presParOf" srcId="{2CF211E1-A3D8-4C65-B461-AEA2FC6BAD13}" destId="{D9CE6217-7495-4D52-A8F7-C3F01C7E3A93}" srcOrd="1" destOrd="0" presId="urn:microsoft.com/office/officeart/2005/8/layout/list1"/>
    <dgm:cxn modelId="{1A18ED35-851F-453A-93CB-F5024FF5BD8A}" type="presParOf" srcId="{E8E30895-C64E-422D-BB15-3BCBC17B7CAC}" destId="{83D3D398-B547-4049-B7F9-C03509A10976}" srcOrd="13" destOrd="0" presId="urn:microsoft.com/office/officeart/2005/8/layout/list1"/>
    <dgm:cxn modelId="{C0BA6221-AA93-4012-BA5A-95AA3B7C6746}" type="presParOf" srcId="{E8E30895-C64E-422D-BB15-3BCBC17B7CAC}" destId="{5A53D721-3815-4351-8320-EF395E6D2948}"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DF1775C-6967-4C2C-9301-B89DC2E05DBF}"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36677594-7FC5-424A-BDF8-A9F6EB72FDFC}">
      <dgm:prSet/>
      <dgm:spPr/>
      <dgm:t>
        <a:bodyPr/>
        <a:lstStyle/>
        <a:p>
          <a:r>
            <a:rPr lang="en-US" b="1" i="0" dirty="0"/>
            <a:t>Have movie and show times changed through the decades? If so, how?  </a:t>
          </a:r>
          <a:endParaRPr lang="en-US" dirty="0"/>
        </a:p>
      </dgm:t>
    </dgm:pt>
    <dgm:pt modelId="{2D8DFCBC-C7D9-4083-8D55-65DD65EDA27F}" type="parTrans" cxnId="{B7E84055-8DA8-4355-BA99-70F1E5FC8570}">
      <dgm:prSet/>
      <dgm:spPr/>
      <dgm:t>
        <a:bodyPr/>
        <a:lstStyle/>
        <a:p>
          <a:endParaRPr lang="en-US"/>
        </a:p>
      </dgm:t>
    </dgm:pt>
    <dgm:pt modelId="{82A34A3E-5D59-44E6-8EA1-1807E97488E2}" type="sibTrans" cxnId="{B7E84055-8DA8-4355-BA99-70F1E5FC8570}">
      <dgm:prSet/>
      <dgm:spPr/>
      <dgm:t>
        <a:bodyPr/>
        <a:lstStyle/>
        <a:p>
          <a:endParaRPr lang="en-US"/>
        </a:p>
      </dgm:t>
    </dgm:pt>
    <dgm:pt modelId="{EEDD9A0F-DD5E-44D8-AC8E-79AC88AC0F4F}">
      <dgm:prSet/>
      <dgm:spPr/>
      <dgm:t>
        <a:bodyPr/>
        <a:lstStyle/>
        <a:p>
          <a:r>
            <a:rPr lang="en-US" b="1" i="0" dirty="0"/>
            <a:t>Have IMDB ratings changed for movies and shows over the decades? If, so how? And, </a:t>
          </a:r>
          <a:endParaRPr lang="en-US" dirty="0"/>
        </a:p>
      </dgm:t>
    </dgm:pt>
    <dgm:pt modelId="{2A93044A-A38B-4B9F-A245-D92428F771C2}" type="parTrans" cxnId="{C71A013F-9910-4F5A-B422-C2CAA2F78A5D}">
      <dgm:prSet/>
      <dgm:spPr/>
      <dgm:t>
        <a:bodyPr/>
        <a:lstStyle/>
        <a:p>
          <a:endParaRPr lang="en-US"/>
        </a:p>
      </dgm:t>
    </dgm:pt>
    <dgm:pt modelId="{B7723D05-5E06-4F01-90D1-46E89B6426C7}" type="sibTrans" cxnId="{C71A013F-9910-4F5A-B422-C2CAA2F78A5D}">
      <dgm:prSet/>
      <dgm:spPr/>
      <dgm:t>
        <a:bodyPr/>
        <a:lstStyle/>
        <a:p>
          <a:endParaRPr lang="en-US"/>
        </a:p>
      </dgm:t>
    </dgm:pt>
    <dgm:pt modelId="{B73C3AD8-EF19-410D-9A97-C9DEE0878B05}">
      <dgm:prSet/>
      <dgm:spPr/>
      <dgm:t>
        <a:bodyPr/>
        <a:lstStyle/>
        <a:p>
          <a:r>
            <a:rPr lang="en-US" b="1" i="0"/>
            <a:t>How do IMDB scores compare among the various streaming services of Hulu, Netflix, and HBO?</a:t>
          </a:r>
          <a:endParaRPr lang="en-US"/>
        </a:p>
      </dgm:t>
    </dgm:pt>
    <dgm:pt modelId="{8AE863C2-183F-46E3-BE4F-237BFF6E60F5}" type="parTrans" cxnId="{74CBDE53-D064-43C8-B701-5B0BB85E99D4}">
      <dgm:prSet/>
      <dgm:spPr/>
      <dgm:t>
        <a:bodyPr/>
        <a:lstStyle/>
        <a:p>
          <a:endParaRPr lang="en-US"/>
        </a:p>
      </dgm:t>
    </dgm:pt>
    <dgm:pt modelId="{0BFF8138-B557-4B9E-9EDC-9FF9754F9054}" type="sibTrans" cxnId="{74CBDE53-D064-43C8-B701-5B0BB85E99D4}">
      <dgm:prSet/>
      <dgm:spPr/>
      <dgm:t>
        <a:bodyPr/>
        <a:lstStyle/>
        <a:p>
          <a:endParaRPr lang="en-US"/>
        </a:p>
      </dgm:t>
    </dgm:pt>
    <dgm:pt modelId="{39D10A7F-0275-46DF-A4CC-49B24DDDAF00}" type="pres">
      <dgm:prSet presAssocID="{ADF1775C-6967-4C2C-9301-B89DC2E05DBF}" presName="diagram" presStyleCnt="0">
        <dgm:presLayoutVars>
          <dgm:dir/>
          <dgm:resizeHandles val="exact"/>
        </dgm:presLayoutVars>
      </dgm:prSet>
      <dgm:spPr/>
    </dgm:pt>
    <dgm:pt modelId="{F7C2B260-628C-4119-9E1F-82289746CD94}" type="pres">
      <dgm:prSet presAssocID="{36677594-7FC5-424A-BDF8-A9F6EB72FDFC}" presName="node" presStyleLbl="node1" presStyleIdx="0" presStyleCnt="3">
        <dgm:presLayoutVars>
          <dgm:bulletEnabled val="1"/>
        </dgm:presLayoutVars>
      </dgm:prSet>
      <dgm:spPr/>
    </dgm:pt>
    <dgm:pt modelId="{CF50B7DF-D451-4CB8-89C0-CD4DCB0CDBFA}" type="pres">
      <dgm:prSet presAssocID="{82A34A3E-5D59-44E6-8EA1-1807E97488E2}" presName="sibTrans" presStyleCnt="0"/>
      <dgm:spPr/>
    </dgm:pt>
    <dgm:pt modelId="{10C5B6CB-963C-47AD-BE59-B3AB39425BE6}" type="pres">
      <dgm:prSet presAssocID="{EEDD9A0F-DD5E-44D8-AC8E-79AC88AC0F4F}" presName="node" presStyleLbl="node1" presStyleIdx="1" presStyleCnt="3">
        <dgm:presLayoutVars>
          <dgm:bulletEnabled val="1"/>
        </dgm:presLayoutVars>
      </dgm:prSet>
      <dgm:spPr/>
    </dgm:pt>
    <dgm:pt modelId="{E577B512-E0DC-45E3-BA5A-70B450778E51}" type="pres">
      <dgm:prSet presAssocID="{B7723D05-5E06-4F01-90D1-46E89B6426C7}" presName="sibTrans" presStyleCnt="0"/>
      <dgm:spPr/>
    </dgm:pt>
    <dgm:pt modelId="{71F88943-7299-42AD-B953-AA1A07B58762}" type="pres">
      <dgm:prSet presAssocID="{B73C3AD8-EF19-410D-9A97-C9DEE0878B05}" presName="node" presStyleLbl="node1" presStyleIdx="2" presStyleCnt="3">
        <dgm:presLayoutVars>
          <dgm:bulletEnabled val="1"/>
        </dgm:presLayoutVars>
      </dgm:prSet>
      <dgm:spPr/>
    </dgm:pt>
  </dgm:ptLst>
  <dgm:cxnLst>
    <dgm:cxn modelId="{D2F3BC18-0D10-4A3C-AAE8-A8C109DDBFCA}" type="presOf" srcId="{B73C3AD8-EF19-410D-9A97-C9DEE0878B05}" destId="{71F88943-7299-42AD-B953-AA1A07B58762}" srcOrd="0" destOrd="0" presId="urn:microsoft.com/office/officeart/2005/8/layout/default"/>
    <dgm:cxn modelId="{C71A013F-9910-4F5A-B422-C2CAA2F78A5D}" srcId="{ADF1775C-6967-4C2C-9301-B89DC2E05DBF}" destId="{EEDD9A0F-DD5E-44D8-AC8E-79AC88AC0F4F}" srcOrd="1" destOrd="0" parTransId="{2A93044A-A38B-4B9F-A245-D92428F771C2}" sibTransId="{B7723D05-5E06-4F01-90D1-46E89B6426C7}"/>
    <dgm:cxn modelId="{1DF63C44-D71B-4384-86BE-452A9B29B54F}" type="presOf" srcId="{36677594-7FC5-424A-BDF8-A9F6EB72FDFC}" destId="{F7C2B260-628C-4119-9E1F-82289746CD94}" srcOrd="0" destOrd="0" presId="urn:microsoft.com/office/officeart/2005/8/layout/default"/>
    <dgm:cxn modelId="{74CBDE53-D064-43C8-B701-5B0BB85E99D4}" srcId="{ADF1775C-6967-4C2C-9301-B89DC2E05DBF}" destId="{B73C3AD8-EF19-410D-9A97-C9DEE0878B05}" srcOrd="2" destOrd="0" parTransId="{8AE863C2-183F-46E3-BE4F-237BFF6E60F5}" sibTransId="{0BFF8138-B557-4B9E-9EDC-9FF9754F9054}"/>
    <dgm:cxn modelId="{B7E84055-8DA8-4355-BA99-70F1E5FC8570}" srcId="{ADF1775C-6967-4C2C-9301-B89DC2E05DBF}" destId="{36677594-7FC5-424A-BDF8-A9F6EB72FDFC}" srcOrd="0" destOrd="0" parTransId="{2D8DFCBC-C7D9-4083-8D55-65DD65EDA27F}" sibTransId="{82A34A3E-5D59-44E6-8EA1-1807E97488E2}"/>
    <dgm:cxn modelId="{50042ADE-290A-4EC5-9004-F238111FDFCB}" type="presOf" srcId="{ADF1775C-6967-4C2C-9301-B89DC2E05DBF}" destId="{39D10A7F-0275-46DF-A4CC-49B24DDDAF00}" srcOrd="0" destOrd="0" presId="urn:microsoft.com/office/officeart/2005/8/layout/default"/>
    <dgm:cxn modelId="{24D2F9F1-9063-41FC-8FF4-05A525E4E798}" type="presOf" srcId="{EEDD9A0F-DD5E-44D8-AC8E-79AC88AC0F4F}" destId="{10C5B6CB-963C-47AD-BE59-B3AB39425BE6}" srcOrd="0" destOrd="0" presId="urn:microsoft.com/office/officeart/2005/8/layout/default"/>
    <dgm:cxn modelId="{146E22D2-D028-4CE2-97AF-C5A087192BE7}" type="presParOf" srcId="{39D10A7F-0275-46DF-A4CC-49B24DDDAF00}" destId="{F7C2B260-628C-4119-9E1F-82289746CD94}" srcOrd="0" destOrd="0" presId="urn:microsoft.com/office/officeart/2005/8/layout/default"/>
    <dgm:cxn modelId="{BDF48620-FF9F-4D70-A34F-7FD560FC4902}" type="presParOf" srcId="{39D10A7F-0275-46DF-A4CC-49B24DDDAF00}" destId="{CF50B7DF-D451-4CB8-89C0-CD4DCB0CDBFA}" srcOrd="1" destOrd="0" presId="urn:microsoft.com/office/officeart/2005/8/layout/default"/>
    <dgm:cxn modelId="{66122EAC-299E-455A-A31F-38D642E6F04F}" type="presParOf" srcId="{39D10A7F-0275-46DF-A4CC-49B24DDDAF00}" destId="{10C5B6CB-963C-47AD-BE59-B3AB39425BE6}" srcOrd="2" destOrd="0" presId="urn:microsoft.com/office/officeart/2005/8/layout/default"/>
    <dgm:cxn modelId="{43E52AA8-BAC8-47AD-8C76-FAFCCB363BBB}" type="presParOf" srcId="{39D10A7F-0275-46DF-A4CC-49B24DDDAF00}" destId="{E577B512-E0DC-45E3-BA5A-70B450778E51}" srcOrd="3" destOrd="0" presId="urn:microsoft.com/office/officeart/2005/8/layout/default"/>
    <dgm:cxn modelId="{7D39DFE8-FFC7-4ECC-AE80-A405D8F08200}" type="presParOf" srcId="{39D10A7F-0275-46DF-A4CC-49B24DDDAF00}" destId="{71F88943-7299-42AD-B953-AA1A07B5876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CBA350-2F3F-472A-B421-71E2C3BA02A1}" type="doc">
      <dgm:prSet loTypeId="urn:microsoft.com/office/officeart/2008/layout/LinedList" loCatId="list" qsTypeId="urn:microsoft.com/office/officeart/2005/8/quickstyle/simple4" qsCatId="simple" csTypeId="urn:microsoft.com/office/officeart/2005/8/colors/accent4_2" csCatId="accent4" phldr="1"/>
      <dgm:spPr/>
      <dgm:t>
        <a:bodyPr/>
        <a:lstStyle/>
        <a:p>
          <a:endParaRPr lang="en-US"/>
        </a:p>
      </dgm:t>
    </dgm:pt>
    <dgm:pt modelId="{C793A572-4FCB-4605-B132-6AF5A3054A26}">
      <dgm:prSet/>
      <dgm:spPr/>
      <dgm:t>
        <a:bodyPr/>
        <a:lstStyle/>
        <a:p>
          <a:r>
            <a:rPr lang="en-US" dirty="0"/>
            <a:t>Now that I had some interesting insights into the Netflix data set, I wanted to see how it compared to some of the other major streaming services. </a:t>
          </a:r>
        </a:p>
      </dgm:t>
    </dgm:pt>
    <dgm:pt modelId="{7A4225EA-87F2-4F5C-B4A4-2761142D0E2B}" type="parTrans" cxnId="{7D4CBC3B-F096-4C26-ACB9-F37EB866A22F}">
      <dgm:prSet/>
      <dgm:spPr/>
      <dgm:t>
        <a:bodyPr/>
        <a:lstStyle/>
        <a:p>
          <a:endParaRPr lang="en-US"/>
        </a:p>
      </dgm:t>
    </dgm:pt>
    <dgm:pt modelId="{41C38C81-F334-4A61-8AE6-78CCD1F1C040}" type="sibTrans" cxnId="{7D4CBC3B-F096-4C26-ACB9-F37EB866A22F}">
      <dgm:prSet/>
      <dgm:spPr/>
      <dgm:t>
        <a:bodyPr/>
        <a:lstStyle/>
        <a:p>
          <a:endParaRPr lang="en-US"/>
        </a:p>
      </dgm:t>
    </dgm:pt>
    <dgm:pt modelId="{1D5BFBE9-89E5-4D05-81CD-5CA20C33B2C3}">
      <dgm:prSet/>
      <dgm:spPr/>
      <dgm:t>
        <a:bodyPr/>
        <a:lstStyle/>
        <a:p>
          <a:r>
            <a:rPr lang="en-US"/>
            <a:t>I combined the Netflix data set with a Hulu and HBO data set to make one big streaming services data set. </a:t>
          </a:r>
        </a:p>
      </dgm:t>
    </dgm:pt>
    <dgm:pt modelId="{2C340FEE-E50C-4A59-9804-7F587F810932}" type="parTrans" cxnId="{7DE4949C-582E-4604-9D1F-FAC06D4B3EA0}">
      <dgm:prSet/>
      <dgm:spPr/>
      <dgm:t>
        <a:bodyPr/>
        <a:lstStyle/>
        <a:p>
          <a:endParaRPr lang="en-US"/>
        </a:p>
      </dgm:t>
    </dgm:pt>
    <dgm:pt modelId="{9E73B124-AFB6-4564-B17F-FB39C1000CD1}" type="sibTrans" cxnId="{7DE4949C-582E-4604-9D1F-FAC06D4B3EA0}">
      <dgm:prSet/>
      <dgm:spPr/>
      <dgm:t>
        <a:bodyPr/>
        <a:lstStyle/>
        <a:p>
          <a:endParaRPr lang="en-US"/>
        </a:p>
      </dgm:t>
    </dgm:pt>
    <dgm:pt modelId="{5AD80713-A495-4033-A4D6-B9209BB5745B}">
      <dgm:prSet/>
      <dgm:spPr/>
      <dgm:t>
        <a:bodyPr/>
        <a:lstStyle/>
        <a:p>
          <a:r>
            <a:rPr lang="en-US"/>
            <a:t>I took some time to explore this new combined data set in both python and R.</a:t>
          </a:r>
        </a:p>
      </dgm:t>
    </dgm:pt>
    <dgm:pt modelId="{8C5D38E4-41B5-4A8D-BEAB-000D389E3826}" type="parTrans" cxnId="{AC42C6A5-CC2D-4D09-9C66-108B5860531E}">
      <dgm:prSet/>
      <dgm:spPr/>
      <dgm:t>
        <a:bodyPr/>
        <a:lstStyle/>
        <a:p>
          <a:endParaRPr lang="en-US"/>
        </a:p>
      </dgm:t>
    </dgm:pt>
    <dgm:pt modelId="{3B213EFA-1B26-46C2-BB5E-FACA8DA740AD}" type="sibTrans" cxnId="{AC42C6A5-CC2D-4D09-9C66-108B5860531E}">
      <dgm:prSet/>
      <dgm:spPr/>
      <dgm:t>
        <a:bodyPr/>
        <a:lstStyle/>
        <a:p>
          <a:endParaRPr lang="en-US"/>
        </a:p>
      </dgm:t>
    </dgm:pt>
    <dgm:pt modelId="{A0805010-E42D-4F7F-AA45-5B70DA796DC3}">
      <dgm:prSet/>
      <dgm:spPr/>
      <dgm:t>
        <a:bodyPr/>
        <a:lstStyle/>
        <a:p>
          <a:r>
            <a:rPr lang="en-US"/>
            <a:t>Once I found the mean IMDB scores for the combined data set for both movies and shows, it was time to compare!</a:t>
          </a:r>
        </a:p>
      </dgm:t>
    </dgm:pt>
    <dgm:pt modelId="{BB420701-D795-482B-B3B4-438B4A1877D0}" type="parTrans" cxnId="{C050DD75-9F18-4B76-AE59-1B51DC869BD4}">
      <dgm:prSet/>
      <dgm:spPr/>
      <dgm:t>
        <a:bodyPr/>
        <a:lstStyle/>
        <a:p>
          <a:endParaRPr lang="en-US"/>
        </a:p>
      </dgm:t>
    </dgm:pt>
    <dgm:pt modelId="{E885378B-7031-464E-B301-F276BC6C75D6}" type="sibTrans" cxnId="{C050DD75-9F18-4B76-AE59-1B51DC869BD4}">
      <dgm:prSet/>
      <dgm:spPr/>
      <dgm:t>
        <a:bodyPr/>
        <a:lstStyle/>
        <a:p>
          <a:endParaRPr lang="en-US"/>
        </a:p>
      </dgm:t>
    </dgm:pt>
    <dgm:pt modelId="{87C28870-C59E-45A3-A904-020702854010}" type="pres">
      <dgm:prSet presAssocID="{CDCBA350-2F3F-472A-B421-71E2C3BA02A1}" presName="vert0" presStyleCnt="0">
        <dgm:presLayoutVars>
          <dgm:dir/>
          <dgm:animOne val="branch"/>
          <dgm:animLvl val="lvl"/>
        </dgm:presLayoutVars>
      </dgm:prSet>
      <dgm:spPr/>
    </dgm:pt>
    <dgm:pt modelId="{F9E7B2F9-EAB1-41EB-A8DF-6D17F5EAD80A}" type="pres">
      <dgm:prSet presAssocID="{C793A572-4FCB-4605-B132-6AF5A3054A26}" presName="thickLine" presStyleLbl="alignNode1" presStyleIdx="0" presStyleCnt="4"/>
      <dgm:spPr/>
    </dgm:pt>
    <dgm:pt modelId="{71F6D046-05F9-41E6-A41D-549CEF8272B6}" type="pres">
      <dgm:prSet presAssocID="{C793A572-4FCB-4605-B132-6AF5A3054A26}" presName="horz1" presStyleCnt="0"/>
      <dgm:spPr/>
    </dgm:pt>
    <dgm:pt modelId="{37EF4232-767F-4553-A93C-FD1B01019F62}" type="pres">
      <dgm:prSet presAssocID="{C793A572-4FCB-4605-B132-6AF5A3054A26}" presName="tx1" presStyleLbl="revTx" presStyleIdx="0" presStyleCnt="4"/>
      <dgm:spPr/>
    </dgm:pt>
    <dgm:pt modelId="{2D3D92A6-7DD3-4DA0-A4A8-F08B11BCED99}" type="pres">
      <dgm:prSet presAssocID="{C793A572-4FCB-4605-B132-6AF5A3054A26}" presName="vert1" presStyleCnt="0"/>
      <dgm:spPr/>
    </dgm:pt>
    <dgm:pt modelId="{D6C2BB3B-23C9-4F93-B966-3B8737B93C54}" type="pres">
      <dgm:prSet presAssocID="{1D5BFBE9-89E5-4D05-81CD-5CA20C33B2C3}" presName="thickLine" presStyleLbl="alignNode1" presStyleIdx="1" presStyleCnt="4"/>
      <dgm:spPr/>
    </dgm:pt>
    <dgm:pt modelId="{3ED5019B-3A99-4D84-8DB7-7B428F70B1A3}" type="pres">
      <dgm:prSet presAssocID="{1D5BFBE9-89E5-4D05-81CD-5CA20C33B2C3}" presName="horz1" presStyleCnt="0"/>
      <dgm:spPr/>
    </dgm:pt>
    <dgm:pt modelId="{E7AFD27B-17E7-40DA-BE85-8EC5DB564107}" type="pres">
      <dgm:prSet presAssocID="{1D5BFBE9-89E5-4D05-81CD-5CA20C33B2C3}" presName="tx1" presStyleLbl="revTx" presStyleIdx="1" presStyleCnt="4"/>
      <dgm:spPr/>
    </dgm:pt>
    <dgm:pt modelId="{E00267AF-3FC9-4ADA-B030-B74A50E6FF0A}" type="pres">
      <dgm:prSet presAssocID="{1D5BFBE9-89E5-4D05-81CD-5CA20C33B2C3}" presName="vert1" presStyleCnt="0"/>
      <dgm:spPr/>
    </dgm:pt>
    <dgm:pt modelId="{7838DC29-154D-4F85-A315-3E0B702CA2C0}" type="pres">
      <dgm:prSet presAssocID="{5AD80713-A495-4033-A4D6-B9209BB5745B}" presName="thickLine" presStyleLbl="alignNode1" presStyleIdx="2" presStyleCnt="4"/>
      <dgm:spPr/>
    </dgm:pt>
    <dgm:pt modelId="{0E5ECB52-EF89-4D7F-B373-2B30044DA8E1}" type="pres">
      <dgm:prSet presAssocID="{5AD80713-A495-4033-A4D6-B9209BB5745B}" presName="horz1" presStyleCnt="0"/>
      <dgm:spPr/>
    </dgm:pt>
    <dgm:pt modelId="{55658019-D03F-4438-9C73-E8206F74CF9D}" type="pres">
      <dgm:prSet presAssocID="{5AD80713-A495-4033-A4D6-B9209BB5745B}" presName="tx1" presStyleLbl="revTx" presStyleIdx="2" presStyleCnt="4"/>
      <dgm:spPr/>
    </dgm:pt>
    <dgm:pt modelId="{BA796B91-24A8-4A03-A8C3-3A97E5319128}" type="pres">
      <dgm:prSet presAssocID="{5AD80713-A495-4033-A4D6-B9209BB5745B}" presName="vert1" presStyleCnt="0"/>
      <dgm:spPr/>
    </dgm:pt>
    <dgm:pt modelId="{02B77847-B43C-4562-A1AA-01E1ED1DA54A}" type="pres">
      <dgm:prSet presAssocID="{A0805010-E42D-4F7F-AA45-5B70DA796DC3}" presName="thickLine" presStyleLbl="alignNode1" presStyleIdx="3" presStyleCnt="4"/>
      <dgm:spPr/>
    </dgm:pt>
    <dgm:pt modelId="{BED7F89B-BAFD-4182-9B26-64CFC613A0D1}" type="pres">
      <dgm:prSet presAssocID="{A0805010-E42D-4F7F-AA45-5B70DA796DC3}" presName="horz1" presStyleCnt="0"/>
      <dgm:spPr/>
    </dgm:pt>
    <dgm:pt modelId="{BF7B5A9D-B85E-4E81-B533-885B9973135E}" type="pres">
      <dgm:prSet presAssocID="{A0805010-E42D-4F7F-AA45-5B70DA796DC3}" presName="tx1" presStyleLbl="revTx" presStyleIdx="3" presStyleCnt="4"/>
      <dgm:spPr/>
    </dgm:pt>
    <dgm:pt modelId="{E38719A3-F10D-44EE-B3F7-016B71A6D45F}" type="pres">
      <dgm:prSet presAssocID="{A0805010-E42D-4F7F-AA45-5B70DA796DC3}" presName="vert1" presStyleCnt="0"/>
      <dgm:spPr/>
    </dgm:pt>
  </dgm:ptLst>
  <dgm:cxnLst>
    <dgm:cxn modelId="{1D672E15-0402-4D8D-99DC-418B2A3E86B6}" type="presOf" srcId="{CDCBA350-2F3F-472A-B421-71E2C3BA02A1}" destId="{87C28870-C59E-45A3-A904-020702854010}" srcOrd="0" destOrd="0" presId="urn:microsoft.com/office/officeart/2008/layout/LinedList"/>
    <dgm:cxn modelId="{EC56DA23-F826-41AC-81D2-43926A300EC8}" type="presOf" srcId="{C793A572-4FCB-4605-B132-6AF5A3054A26}" destId="{37EF4232-767F-4553-A93C-FD1B01019F62}" srcOrd="0" destOrd="0" presId="urn:microsoft.com/office/officeart/2008/layout/LinedList"/>
    <dgm:cxn modelId="{7D4CBC3B-F096-4C26-ACB9-F37EB866A22F}" srcId="{CDCBA350-2F3F-472A-B421-71E2C3BA02A1}" destId="{C793A572-4FCB-4605-B132-6AF5A3054A26}" srcOrd="0" destOrd="0" parTransId="{7A4225EA-87F2-4F5C-B4A4-2761142D0E2B}" sibTransId="{41C38C81-F334-4A61-8AE6-78CCD1F1C040}"/>
    <dgm:cxn modelId="{C050DD75-9F18-4B76-AE59-1B51DC869BD4}" srcId="{CDCBA350-2F3F-472A-B421-71E2C3BA02A1}" destId="{A0805010-E42D-4F7F-AA45-5B70DA796DC3}" srcOrd="3" destOrd="0" parTransId="{BB420701-D795-482B-B3B4-438B4A1877D0}" sibTransId="{E885378B-7031-464E-B301-F276BC6C75D6}"/>
    <dgm:cxn modelId="{4C75FE83-457C-486A-9955-26F58E6344B8}" type="presOf" srcId="{A0805010-E42D-4F7F-AA45-5B70DA796DC3}" destId="{BF7B5A9D-B85E-4E81-B533-885B9973135E}" srcOrd="0" destOrd="0" presId="urn:microsoft.com/office/officeart/2008/layout/LinedList"/>
    <dgm:cxn modelId="{03E15692-9554-4243-A4C3-A0CA18BC03F1}" type="presOf" srcId="{5AD80713-A495-4033-A4D6-B9209BB5745B}" destId="{55658019-D03F-4438-9C73-E8206F74CF9D}" srcOrd="0" destOrd="0" presId="urn:microsoft.com/office/officeart/2008/layout/LinedList"/>
    <dgm:cxn modelId="{A5442A99-DD73-4063-A61D-FF57CC1AE187}" type="presOf" srcId="{1D5BFBE9-89E5-4D05-81CD-5CA20C33B2C3}" destId="{E7AFD27B-17E7-40DA-BE85-8EC5DB564107}" srcOrd="0" destOrd="0" presId="urn:microsoft.com/office/officeart/2008/layout/LinedList"/>
    <dgm:cxn modelId="{7DE4949C-582E-4604-9D1F-FAC06D4B3EA0}" srcId="{CDCBA350-2F3F-472A-B421-71E2C3BA02A1}" destId="{1D5BFBE9-89E5-4D05-81CD-5CA20C33B2C3}" srcOrd="1" destOrd="0" parTransId="{2C340FEE-E50C-4A59-9804-7F587F810932}" sibTransId="{9E73B124-AFB6-4564-B17F-FB39C1000CD1}"/>
    <dgm:cxn modelId="{AC42C6A5-CC2D-4D09-9C66-108B5860531E}" srcId="{CDCBA350-2F3F-472A-B421-71E2C3BA02A1}" destId="{5AD80713-A495-4033-A4D6-B9209BB5745B}" srcOrd="2" destOrd="0" parTransId="{8C5D38E4-41B5-4A8D-BEAB-000D389E3826}" sibTransId="{3B213EFA-1B26-46C2-BB5E-FACA8DA740AD}"/>
    <dgm:cxn modelId="{DBF17F9F-FCE3-424B-888B-DE62FA7B5867}" type="presParOf" srcId="{87C28870-C59E-45A3-A904-020702854010}" destId="{F9E7B2F9-EAB1-41EB-A8DF-6D17F5EAD80A}" srcOrd="0" destOrd="0" presId="urn:microsoft.com/office/officeart/2008/layout/LinedList"/>
    <dgm:cxn modelId="{036102E3-1EBC-4288-8951-3E940D344953}" type="presParOf" srcId="{87C28870-C59E-45A3-A904-020702854010}" destId="{71F6D046-05F9-41E6-A41D-549CEF8272B6}" srcOrd="1" destOrd="0" presId="urn:microsoft.com/office/officeart/2008/layout/LinedList"/>
    <dgm:cxn modelId="{7206D320-F96C-401B-8FA5-7E11D9FCE9E1}" type="presParOf" srcId="{71F6D046-05F9-41E6-A41D-549CEF8272B6}" destId="{37EF4232-767F-4553-A93C-FD1B01019F62}" srcOrd="0" destOrd="0" presId="urn:microsoft.com/office/officeart/2008/layout/LinedList"/>
    <dgm:cxn modelId="{F8657376-3C5F-4360-A964-6BACF0D6CD6A}" type="presParOf" srcId="{71F6D046-05F9-41E6-A41D-549CEF8272B6}" destId="{2D3D92A6-7DD3-4DA0-A4A8-F08B11BCED99}" srcOrd="1" destOrd="0" presId="urn:microsoft.com/office/officeart/2008/layout/LinedList"/>
    <dgm:cxn modelId="{6FB81150-9528-46DB-B80D-6B6CE65BC1BE}" type="presParOf" srcId="{87C28870-C59E-45A3-A904-020702854010}" destId="{D6C2BB3B-23C9-4F93-B966-3B8737B93C54}" srcOrd="2" destOrd="0" presId="urn:microsoft.com/office/officeart/2008/layout/LinedList"/>
    <dgm:cxn modelId="{C1BB6F92-969B-4E00-8BC4-27FD4943C210}" type="presParOf" srcId="{87C28870-C59E-45A3-A904-020702854010}" destId="{3ED5019B-3A99-4D84-8DB7-7B428F70B1A3}" srcOrd="3" destOrd="0" presId="urn:microsoft.com/office/officeart/2008/layout/LinedList"/>
    <dgm:cxn modelId="{FE9F0B3C-50D1-4365-A936-B508DB5040FF}" type="presParOf" srcId="{3ED5019B-3A99-4D84-8DB7-7B428F70B1A3}" destId="{E7AFD27B-17E7-40DA-BE85-8EC5DB564107}" srcOrd="0" destOrd="0" presId="urn:microsoft.com/office/officeart/2008/layout/LinedList"/>
    <dgm:cxn modelId="{02FCED63-6904-4BF8-BC35-DC8FE6CA7C1D}" type="presParOf" srcId="{3ED5019B-3A99-4D84-8DB7-7B428F70B1A3}" destId="{E00267AF-3FC9-4ADA-B030-B74A50E6FF0A}" srcOrd="1" destOrd="0" presId="urn:microsoft.com/office/officeart/2008/layout/LinedList"/>
    <dgm:cxn modelId="{24AF748B-DBFF-4D0E-8E6B-52D67D90CE5E}" type="presParOf" srcId="{87C28870-C59E-45A3-A904-020702854010}" destId="{7838DC29-154D-4F85-A315-3E0B702CA2C0}" srcOrd="4" destOrd="0" presId="urn:microsoft.com/office/officeart/2008/layout/LinedList"/>
    <dgm:cxn modelId="{4A82A478-1D80-47D8-B2E5-220D3058AD7B}" type="presParOf" srcId="{87C28870-C59E-45A3-A904-020702854010}" destId="{0E5ECB52-EF89-4D7F-B373-2B30044DA8E1}" srcOrd="5" destOrd="0" presId="urn:microsoft.com/office/officeart/2008/layout/LinedList"/>
    <dgm:cxn modelId="{CE4F9E5B-6AB3-4B10-8420-71FF4ACD80C5}" type="presParOf" srcId="{0E5ECB52-EF89-4D7F-B373-2B30044DA8E1}" destId="{55658019-D03F-4438-9C73-E8206F74CF9D}" srcOrd="0" destOrd="0" presId="urn:microsoft.com/office/officeart/2008/layout/LinedList"/>
    <dgm:cxn modelId="{4D49711E-C73F-4004-9AAD-47B8B07A78C0}" type="presParOf" srcId="{0E5ECB52-EF89-4D7F-B373-2B30044DA8E1}" destId="{BA796B91-24A8-4A03-A8C3-3A97E5319128}" srcOrd="1" destOrd="0" presId="urn:microsoft.com/office/officeart/2008/layout/LinedList"/>
    <dgm:cxn modelId="{7C3637A7-00FC-4CA3-B1D6-EA13BA38D56A}" type="presParOf" srcId="{87C28870-C59E-45A3-A904-020702854010}" destId="{02B77847-B43C-4562-A1AA-01E1ED1DA54A}" srcOrd="6" destOrd="0" presId="urn:microsoft.com/office/officeart/2008/layout/LinedList"/>
    <dgm:cxn modelId="{A05C155D-6800-419C-942E-747004A07F9D}" type="presParOf" srcId="{87C28870-C59E-45A3-A904-020702854010}" destId="{BED7F89B-BAFD-4182-9B26-64CFC613A0D1}" srcOrd="7" destOrd="0" presId="urn:microsoft.com/office/officeart/2008/layout/LinedList"/>
    <dgm:cxn modelId="{0EA1CBAA-1432-4F0B-B47C-21B8EC89DADC}" type="presParOf" srcId="{BED7F89B-BAFD-4182-9B26-64CFC613A0D1}" destId="{BF7B5A9D-B85E-4E81-B533-885B9973135E}" srcOrd="0" destOrd="0" presId="urn:microsoft.com/office/officeart/2008/layout/LinedList"/>
    <dgm:cxn modelId="{B6CD20F9-958C-4AAF-8BAC-C0363FFB4668}" type="presParOf" srcId="{BED7F89B-BAFD-4182-9B26-64CFC613A0D1}" destId="{E38719A3-F10D-44EE-B3F7-016B71A6D45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01C3B38-BF32-4E9F-94F5-7031BD7EBEB9}"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DAA6AA48-A192-4A99-8239-CA816D96E5A6}">
      <dgm:prSet/>
      <dgm:spPr/>
      <dgm:t>
        <a:bodyPr/>
        <a:lstStyle/>
        <a:p>
          <a:r>
            <a:rPr lang="en-US" dirty="0"/>
            <a:t>I ran a T-test to see if the average IMDB scores for Netflix were the same as the average IMDB scores for the combined data set. </a:t>
          </a:r>
        </a:p>
      </dgm:t>
    </dgm:pt>
    <dgm:pt modelId="{65EF5AFB-641C-451D-B175-1726019D00B3}" type="parTrans" cxnId="{7FD7C9D0-A4E8-43C1-8215-903D3AE994DC}">
      <dgm:prSet/>
      <dgm:spPr/>
      <dgm:t>
        <a:bodyPr/>
        <a:lstStyle/>
        <a:p>
          <a:endParaRPr lang="en-US"/>
        </a:p>
      </dgm:t>
    </dgm:pt>
    <dgm:pt modelId="{A86E6F3A-78D0-463B-8F45-87BE04B4DE91}" type="sibTrans" cxnId="{7FD7C9D0-A4E8-43C1-8215-903D3AE994DC}">
      <dgm:prSet/>
      <dgm:spPr/>
      <dgm:t>
        <a:bodyPr/>
        <a:lstStyle/>
        <a:p>
          <a:endParaRPr lang="en-US"/>
        </a:p>
      </dgm:t>
    </dgm:pt>
    <dgm:pt modelId="{E3DE8380-6C70-458C-B6F0-30ED0F5E35C4}">
      <dgm:prSet/>
      <dgm:spPr/>
      <dgm:t>
        <a:bodyPr/>
        <a:lstStyle/>
        <a:p>
          <a:r>
            <a:rPr lang="en-US"/>
            <a:t>First up was movies. The test showed that there IS a significant difference between the overall average IMDB score and the Netflix IMDB score for movies. </a:t>
          </a:r>
        </a:p>
      </dgm:t>
    </dgm:pt>
    <dgm:pt modelId="{89AA3C02-05CC-4366-8046-4E6093B9B56C}" type="parTrans" cxnId="{5B738DB9-D00D-40AD-8DA6-79A726BB466F}">
      <dgm:prSet/>
      <dgm:spPr/>
      <dgm:t>
        <a:bodyPr/>
        <a:lstStyle/>
        <a:p>
          <a:endParaRPr lang="en-US"/>
        </a:p>
      </dgm:t>
    </dgm:pt>
    <dgm:pt modelId="{1D9B96AD-1435-4137-AEAD-5DCAA9685EBC}" type="sibTrans" cxnId="{5B738DB9-D00D-40AD-8DA6-79A726BB466F}">
      <dgm:prSet/>
      <dgm:spPr/>
      <dgm:t>
        <a:bodyPr/>
        <a:lstStyle/>
        <a:p>
          <a:endParaRPr lang="en-US"/>
        </a:p>
      </dgm:t>
    </dgm:pt>
    <dgm:pt modelId="{5964BAEA-573D-4CA8-AFA8-215CBF1D0F4C}">
      <dgm:prSet/>
      <dgm:spPr/>
      <dgm:t>
        <a:bodyPr/>
        <a:lstStyle/>
        <a:p>
          <a:r>
            <a:rPr lang="en-US"/>
            <a:t>Next the test for shows revealed that there was NOT a statistically significant difference between the Netflix average and the overall average. </a:t>
          </a:r>
        </a:p>
      </dgm:t>
    </dgm:pt>
    <dgm:pt modelId="{6230E8D7-955E-468A-A2EC-C4FA2B03E9A8}" type="parTrans" cxnId="{D21B540D-4420-4279-AA54-3AB3649C2301}">
      <dgm:prSet/>
      <dgm:spPr/>
      <dgm:t>
        <a:bodyPr/>
        <a:lstStyle/>
        <a:p>
          <a:endParaRPr lang="en-US"/>
        </a:p>
      </dgm:t>
    </dgm:pt>
    <dgm:pt modelId="{B3C251F4-CFB5-46D9-BC97-D211849B2482}" type="sibTrans" cxnId="{D21B540D-4420-4279-AA54-3AB3649C2301}">
      <dgm:prSet/>
      <dgm:spPr/>
      <dgm:t>
        <a:bodyPr/>
        <a:lstStyle/>
        <a:p>
          <a:endParaRPr lang="en-US"/>
        </a:p>
      </dgm:t>
    </dgm:pt>
    <dgm:pt modelId="{964F1FE4-8C58-4C31-8904-A9FC91EED0DE}" type="pres">
      <dgm:prSet presAssocID="{301C3B38-BF32-4E9F-94F5-7031BD7EBEB9}" presName="linear" presStyleCnt="0">
        <dgm:presLayoutVars>
          <dgm:animLvl val="lvl"/>
          <dgm:resizeHandles val="exact"/>
        </dgm:presLayoutVars>
      </dgm:prSet>
      <dgm:spPr/>
    </dgm:pt>
    <dgm:pt modelId="{A303893C-9F31-41A2-81C0-3757CA14B864}" type="pres">
      <dgm:prSet presAssocID="{DAA6AA48-A192-4A99-8239-CA816D96E5A6}" presName="parentText" presStyleLbl="node1" presStyleIdx="0" presStyleCnt="3">
        <dgm:presLayoutVars>
          <dgm:chMax val="0"/>
          <dgm:bulletEnabled val="1"/>
        </dgm:presLayoutVars>
      </dgm:prSet>
      <dgm:spPr/>
    </dgm:pt>
    <dgm:pt modelId="{4D5C144B-0B56-49EC-ABED-4204004B7F81}" type="pres">
      <dgm:prSet presAssocID="{A86E6F3A-78D0-463B-8F45-87BE04B4DE91}" presName="spacer" presStyleCnt="0"/>
      <dgm:spPr/>
    </dgm:pt>
    <dgm:pt modelId="{C5740BA4-F231-4F43-93A7-0B726113ABBA}" type="pres">
      <dgm:prSet presAssocID="{E3DE8380-6C70-458C-B6F0-30ED0F5E35C4}" presName="parentText" presStyleLbl="node1" presStyleIdx="1" presStyleCnt="3">
        <dgm:presLayoutVars>
          <dgm:chMax val="0"/>
          <dgm:bulletEnabled val="1"/>
        </dgm:presLayoutVars>
      </dgm:prSet>
      <dgm:spPr/>
    </dgm:pt>
    <dgm:pt modelId="{05510658-4617-4ADD-9B68-4A369BF5ACD8}" type="pres">
      <dgm:prSet presAssocID="{1D9B96AD-1435-4137-AEAD-5DCAA9685EBC}" presName="spacer" presStyleCnt="0"/>
      <dgm:spPr/>
    </dgm:pt>
    <dgm:pt modelId="{701C4BFB-A05F-4859-B7FE-BE6768A34AEE}" type="pres">
      <dgm:prSet presAssocID="{5964BAEA-573D-4CA8-AFA8-215CBF1D0F4C}" presName="parentText" presStyleLbl="node1" presStyleIdx="2" presStyleCnt="3">
        <dgm:presLayoutVars>
          <dgm:chMax val="0"/>
          <dgm:bulletEnabled val="1"/>
        </dgm:presLayoutVars>
      </dgm:prSet>
      <dgm:spPr/>
    </dgm:pt>
  </dgm:ptLst>
  <dgm:cxnLst>
    <dgm:cxn modelId="{D21B540D-4420-4279-AA54-3AB3649C2301}" srcId="{301C3B38-BF32-4E9F-94F5-7031BD7EBEB9}" destId="{5964BAEA-573D-4CA8-AFA8-215CBF1D0F4C}" srcOrd="2" destOrd="0" parTransId="{6230E8D7-955E-468A-A2EC-C4FA2B03E9A8}" sibTransId="{B3C251F4-CFB5-46D9-BC97-D211849B2482}"/>
    <dgm:cxn modelId="{7BDBE533-8EB1-4BFF-B542-0858536F2E91}" type="presOf" srcId="{E3DE8380-6C70-458C-B6F0-30ED0F5E35C4}" destId="{C5740BA4-F231-4F43-93A7-0B726113ABBA}" srcOrd="0" destOrd="0" presId="urn:microsoft.com/office/officeart/2005/8/layout/vList2"/>
    <dgm:cxn modelId="{09B36C60-010C-4F30-8992-897E9E7FB933}" type="presOf" srcId="{DAA6AA48-A192-4A99-8239-CA816D96E5A6}" destId="{A303893C-9F31-41A2-81C0-3757CA14B864}" srcOrd="0" destOrd="0" presId="urn:microsoft.com/office/officeart/2005/8/layout/vList2"/>
    <dgm:cxn modelId="{A7A6EB8C-C917-4850-84FF-0FF2CACDF01D}" type="presOf" srcId="{301C3B38-BF32-4E9F-94F5-7031BD7EBEB9}" destId="{964F1FE4-8C58-4C31-8904-A9FC91EED0DE}" srcOrd="0" destOrd="0" presId="urn:microsoft.com/office/officeart/2005/8/layout/vList2"/>
    <dgm:cxn modelId="{30C91B96-C3F0-41E2-A5AE-C0BD02D4046A}" type="presOf" srcId="{5964BAEA-573D-4CA8-AFA8-215CBF1D0F4C}" destId="{701C4BFB-A05F-4859-B7FE-BE6768A34AEE}" srcOrd="0" destOrd="0" presId="urn:microsoft.com/office/officeart/2005/8/layout/vList2"/>
    <dgm:cxn modelId="{5B738DB9-D00D-40AD-8DA6-79A726BB466F}" srcId="{301C3B38-BF32-4E9F-94F5-7031BD7EBEB9}" destId="{E3DE8380-6C70-458C-B6F0-30ED0F5E35C4}" srcOrd="1" destOrd="0" parTransId="{89AA3C02-05CC-4366-8046-4E6093B9B56C}" sibTransId="{1D9B96AD-1435-4137-AEAD-5DCAA9685EBC}"/>
    <dgm:cxn modelId="{7FD7C9D0-A4E8-43C1-8215-903D3AE994DC}" srcId="{301C3B38-BF32-4E9F-94F5-7031BD7EBEB9}" destId="{DAA6AA48-A192-4A99-8239-CA816D96E5A6}" srcOrd="0" destOrd="0" parTransId="{65EF5AFB-641C-451D-B175-1726019D00B3}" sibTransId="{A86E6F3A-78D0-463B-8F45-87BE04B4DE91}"/>
    <dgm:cxn modelId="{A8062908-13DA-419C-9EE4-6A261248435D}" type="presParOf" srcId="{964F1FE4-8C58-4C31-8904-A9FC91EED0DE}" destId="{A303893C-9F31-41A2-81C0-3757CA14B864}" srcOrd="0" destOrd="0" presId="urn:microsoft.com/office/officeart/2005/8/layout/vList2"/>
    <dgm:cxn modelId="{AF192E07-FC62-4EE5-9213-0538E1429A98}" type="presParOf" srcId="{964F1FE4-8C58-4C31-8904-A9FC91EED0DE}" destId="{4D5C144B-0B56-49EC-ABED-4204004B7F81}" srcOrd="1" destOrd="0" presId="urn:microsoft.com/office/officeart/2005/8/layout/vList2"/>
    <dgm:cxn modelId="{0F5DFEDC-8CDF-4962-B86E-79C542F16A7B}" type="presParOf" srcId="{964F1FE4-8C58-4C31-8904-A9FC91EED0DE}" destId="{C5740BA4-F231-4F43-93A7-0B726113ABBA}" srcOrd="2" destOrd="0" presId="urn:microsoft.com/office/officeart/2005/8/layout/vList2"/>
    <dgm:cxn modelId="{5910F2C3-75B3-489F-93BA-441F3CBDB212}" type="presParOf" srcId="{964F1FE4-8C58-4C31-8904-A9FC91EED0DE}" destId="{05510658-4617-4ADD-9B68-4A369BF5ACD8}" srcOrd="3" destOrd="0" presId="urn:microsoft.com/office/officeart/2005/8/layout/vList2"/>
    <dgm:cxn modelId="{77F972BC-4F6E-415F-932A-78AC8C243A14}" type="presParOf" srcId="{964F1FE4-8C58-4C31-8904-A9FC91EED0DE}" destId="{701C4BFB-A05F-4859-B7FE-BE6768A34AE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18AA9-CB4E-422B-9413-7D201AC2594F}">
      <dsp:nvSpPr>
        <dsp:cNvPr id="0" name=""/>
        <dsp:cNvSpPr/>
      </dsp:nvSpPr>
      <dsp:spPr>
        <a:xfrm>
          <a:off x="0" y="0"/>
          <a:ext cx="6266011"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BEB46ED-7F73-4856-98A3-22AE2B72B90E}">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dirty="0"/>
            <a:t>Netflix generated $24.9 billion revenue in 2021, a 23.8% increase year-on-year</a:t>
          </a:r>
          <a:endParaRPr lang="en-US" sz="2600" kern="1200" dirty="0"/>
        </a:p>
      </dsp:txBody>
      <dsp:txXfrm>
        <a:off x="0" y="0"/>
        <a:ext cx="6266011" cy="1224886"/>
      </dsp:txXfrm>
    </dsp:sp>
    <dsp:sp modelId="{4DCCCD7E-184C-4472-B4AF-714A394D2B82}">
      <dsp:nvSpPr>
        <dsp:cNvPr id="0" name=""/>
        <dsp:cNvSpPr/>
      </dsp:nvSpPr>
      <dsp:spPr>
        <a:xfrm>
          <a:off x="0" y="1224886"/>
          <a:ext cx="6266011" cy="0"/>
        </a:xfrm>
        <a:prstGeom prst="line">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w="9525" cap="rnd" cmpd="sng" algn="ctr">
          <a:solidFill>
            <a:schemeClr val="accent5">
              <a:hueOff val="-279955"/>
              <a:satOff val="15216"/>
              <a:lumOff val="-281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91D41D0-4CBE-4263-9F44-228705B5CCF6}">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$12.97 billion of Netflix’s revenue was generated in North America, its largest market</a:t>
          </a:r>
          <a:endParaRPr lang="en-US" sz="2600" kern="1200"/>
        </a:p>
      </dsp:txBody>
      <dsp:txXfrm>
        <a:off x="0" y="1224886"/>
        <a:ext cx="6266011" cy="1224886"/>
      </dsp:txXfrm>
    </dsp:sp>
    <dsp:sp modelId="{3D57626C-FD27-4AAA-A8C0-C21FDF67E65D}">
      <dsp:nvSpPr>
        <dsp:cNvPr id="0" name=""/>
        <dsp:cNvSpPr/>
      </dsp:nvSpPr>
      <dsp:spPr>
        <a:xfrm>
          <a:off x="0" y="2449773"/>
          <a:ext cx="6266011" cy="0"/>
        </a:xfrm>
        <a:prstGeom prst="line">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w="9525" cap="rnd" cmpd="sng" algn="ctr">
          <a:solidFill>
            <a:schemeClr val="accent5">
              <a:hueOff val="-559910"/>
              <a:satOff val="30431"/>
              <a:lumOff val="-562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0C5ED28-B037-4487-948B-4FF0D66CD119}">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Netflix had an operating profit of $5.1 billion in 2021, an 85% increase year-on-year</a:t>
          </a:r>
          <a:endParaRPr lang="en-US" sz="2600" kern="1200"/>
        </a:p>
      </dsp:txBody>
      <dsp:txXfrm>
        <a:off x="0" y="2449773"/>
        <a:ext cx="6266011" cy="1224886"/>
      </dsp:txXfrm>
    </dsp:sp>
    <dsp:sp modelId="{56067D15-2F35-4F85-BA28-678DF1C42E2E}">
      <dsp:nvSpPr>
        <dsp:cNvPr id="0" name=""/>
        <dsp:cNvSpPr/>
      </dsp:nvSpPr>
      <dsp:spPr>
        <a:xfrm>
          <a:off x="0" y="3674660"/>
          <a:ext cx="6266011" cy="0"/>
        </a:xfrm>
        <a:prstGeom prst="line">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w="9525" cap="rnd" cmpd="sng" algn="ctr">
          <a:solidFill>
            <a:schemeClr val="accent5">
              <a:hueOff val="-839865"/>
              <a:satOff val="45647"/>
              <a:lumOff val="-8432"/>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216AB804-279B-401E-9AA8-EDFBDC92A3EC}">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In 2022, Netflix had 222 million subscribers worldwide</a:t>
          </a:r>
          <a:endParaRPr lang="en-US" sz="2600" kern="1200"/>
        </a:p>
      </dsp:txBody>
      <dsp:txXfrm>
        <a:off x="0" y="3674660"/>
        <a:ext cx="6266011" cy="12248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167337" y="2004"/>
          <a:ext cx="1855370" cy="1113222"/>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id: The title ID on JustWatch.</a:t>
          </a:r>
          <a:endParaRPr lang="en-US" sz="1500" kern="1200"/>
        </a:p>
      </dsp:txBody>
      <dsp:txXfrm>
        <a:off x="167337" y="2004"/>
        <a:ext cx="1855370" cy="1113222"/>
      </dsp:txXfrm>
    </dsp:sp>
    <dsp:sp modelId="{25732B7C-DA06-4773-AB69-907833DB997D}">
      <dsp:nvSpPr>
        <dsp:cNvPr id="0" name=""/>
        <dsp:cNvSpPr/>
      </dsp:nvSpPr>
      <dsp:spPr>
        <a:xfrm>
          <a:off x="2208244" y="2004"/>
          <a:ext cx="1855370" cy="1113222"/>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title: The name of the title.</a:t>
          </a:r>
          <a:endParaRPr lang="en-US" sz="1500" kern="1200"/>
        </a:p>
      </dsp:txBody>
      <dsp:txXfrm>
        <a:off x="2208244" y="2004"/>
        <a:ext cx="1855370" cy="1113222"/>
      </dsp:txXfrm>
    </dsp:sp>
    <dsp:sp modelId="{D07786D9-FA0D-4C2E-84E3-1ACC28A331F0}">
      <dsp:nvSpPr>
        <dsp:cNvPr id="0" name=""/>
        <dsp:cNvSpPr/>
      </dsp:nvSpPr>
      <dsp:spPr>
        <a:xfrm>
          <a:off x="4249152" y="2004"/>
          <a:ext cx="1855370" cy="111322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show_type: TV show or movie.</a:t>
          </a:r>
          <a:endParaRPr lang="en-US" sz="1500" kern="1200"/>
        </a:p>
      </dsp:txBody>
      <dsp:txXfrm>
        <a:off x="4249152" y="2004"/>
        <a:ext cx="1855370" cy="1113222"/>
      </dsp:txXfrm>
    </dsp:sp>
    <dsp:sp modelId="{243C7CCA-F520-40FC-B342-1DF8174ABFB6}">
      <dsp:nvSpPr>
        <dsp:cNvPr id="0" name=""/>
        <dsp:cNvSpPr/>
      </dsp:nvSpPr>
      <dsp:spPr>
        <a:xfrm>
          <a:off x="6290059" y="2004"/>
          <a:ext cx="1855370" cy="1113222"/>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description: A brief description.</a:t>
          </a:r>
          <a:endParaRPr lang="en-US" sz="1500" kern="1200"/>
        </a:p>
      </dsp:txBody>
      <dsp:txXfrm>
        <a:off x="6290059" y="2004"/>
        <a:ext cx="1855370" cy="1113222"/>
      </dsp:txXfrm>
    </dsp:sp>
    <dsp:sp modelId="{62190CA5-3449-4109-A378-E0CADB1924AF}">
      <dsp:nvSpPr>
        <dsp:cNvPr id="0" name=""/>
        <dsp:cNvSpPr/>
      </dsp:nvSpPr>
      <dsp:spPr>
        <a:xfrm>
          <a:off x="8330967" y="2004"/>
          <a:ext cx="1855370" cy="1113222"/>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release_year: The release year.</a:t>
          </a:r>
          <a:endParaRPr lang="en-US" sz="1500" kern="1200"/>
        </a:p>
      </dsp:txBody>
      <dsp:txXfrm>
        <a:off x="8330967" y="2004"/>
        <a:ext cx="1855370" cy="1113222"/>
      </dsp:txXfrm>
    </dsp:sp>
    <dsp:sp modelId="{4CC285D1-D11D-43F8-A3D0-051747F172CD}">
      <dsp:nvSpPr>
        <dsp:cNvPr id="0" name=""/>
        <dsp:cNvSpPr/>
      </dsp:nvSpPr>
      <dsp:spPr>
        <a:xfrm>
          <a:off x="167337" y="1300763"/>
          <a:ext cx="1855370" cy="1113222"/>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age_certification: The age certification.</a:t>
          </a:r>
          <a:endParaRPr lang="en-US" sz="1500" kern="1200"/>
        </a:p>
      </dsp:txBody>
      <dsp:txXfrm>
        <a:off x="167337" y="1300763"/>
        <a:ext cx="1855370" cy="1113222"/>
      </dsp:txXfrm>
    </dsp:sp>
    <dsp:sp modelId="{54282EF7-A5AB-4DCD-B5FE-298A51170261}">
      <dsp:nvSpPr>
        <dsp:cNvPr id="0" name=""/>
        <dsp:cNvSpPr/>
      </dsp:nvSpPr>
      <dsp:spPr>
        <a:xfrm>
          <a:off x="2208244" y="1300763"/>
          <a:ext cx="1855370" cy="1113222"/>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runtime: The length of the episode (SHOW) or movie.</a:t>
          </a:r>
          <a:endParaRPr lang="en-US" sz="1500" kern="1200"/>
        </a:p>
      </dsp:txBody>
      <dsp:txXfrm>
        <a:off x="2208244" y="1300763"/>
        <a:ext cx="1855370" cy="1113222"/>
      </dsp:txXfrm>
    </dsp:sp>
    <dsp:sp modelId="{B4FDCAFB-EE1E-43D5-8FB7-4C503A106463}">
      <dsp:nvSpPr>
        <dsp:cNvPr id="0" name=""/>
        <dsp:cNvSpPr/>
      </dsp:nvSpPr>
      <dsp:spPr>
        <a:xfrm>
          <a:off x="4249152" y="1300763"/>
          <a:ext cx="1855370" cy="111322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genres: A list of genres.</a:t>
          </a:r>
          <a:endParaRPr lang="en-US" sz="1500" kern="1200"/>
        </a:p>
      </dsp:txBody>
      <dsp:txXfrm>
        <a:off x="4249152" y="1300763"/>
        <a:ext cx="1855370" cy="1113222"/>
      </dsp:txXfrm>
    </dsp:sp>
    <dsp:sp modelId="{5D194400-43D6-42F5-9F0F-371291080CA6}">
      <dsp:nvSpPr>
        <dsp:cNvPr id="0" name=""/>
        <dsp:cNvSpPr/>
      </dsp:nvSpPr>
      <dsp:spPr>
        <a:xfrm>
          <a:off x="6290059" y="1300763"/>
          <a:ext cx="1855370" cy="1113222"/>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production_countries: A list of countries that produced the title.</a:t>
          </a:r>
          <a:endParaRPr lang="en-US" sz="1500" kern="1200"/>
        </a:p>
      </dsp:txBody>
      <dsp:txXfrm>
        <a:off x="6290059" y="1300763"/>
        <a:ext cx="1855370" cy="1113222"/>
      </dsp:txXfrm>
    </dsp:sp>
    <dsp:sp modelId="{FA6B1C9E-BBC4-4DB8-9C16-330879BF84E0}">
      <dsp:nvSpPr>
        <dsp:cNvPr id="0" name=""/>
        <dsp:cNvSpPr/>
      </dsp:nvSpPr>
      <dsp:spPr>
        <a:xfrm>
          <a:off x="8330967" y="1300763"/>
          <a:ext cx="1855370" cy="1113222"/>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seasons: Number of seasons if it's a SHOW.</a:t>
          </a:r>
          <a:endParaRPr lang="en-US" sz="1500" kern="1200"/>
        </a:p>
      </dsp:txBody>
      <dsp:txXfrm>
        <a:off x="8330967" y="1300763"/>
        <a:ext cx="1855370" cy="1113222"/>
      </dsp:txXfrm>
    </dsp:sp>
    <dsp:sp modelId="{D0A8735C-86D1-4F3D-A03B-37945F259D6E}">
      <dsp:nvSpPr>
        <dsp:cNvPr id="0" name=""/>
        <dsp:cNvSpPr/>
      </dsp:nvSpPr>
      <dsp:spPr>
        <a:xfrm>
          <a:off x="167337" y="2599523"/>
          <a:ext cx="1855370" cy="1113222"/>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imdb_id: The title ID on IMDB.</a:t>
          </a:r>
          <a:endParaRPr lang="en-US" sz="1500" kern="1200"/>
        </a:p>
      </dsp:txBody>
      <dsp:txXfrm>
        <a:off x="167337" y="2599523"/>
        <a:ext cx="1855370" cy="1113222"/>
      </dsp:txXfrm>
    </dsp:sp>
    <dsp:sp modelId="{BD72BBE5-866E-4BE2-950D-BBA6691B861A}">
      <dsp:nvSpPr>
        <dsp:cNvPr id="0" name=""/>
        <dsp:cNvSpPr/>
      </dsp:nvSpPr>
      <dsp:spPr>
        <a:xfrm>
          <a:off x="2208244" y="2599523"/>
          <a:ext cx="1855370" cy="1113222"/>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imdb_score: Score on IMDB.</a:t>
          </a:r>
          <a:endParaRPr lang="en-US" sz="1500" kern="1200"/>
        </a:p>
      </dsp:txBody>
      <dsp:txXfrm>
        <a:off x="2208244" y="2599523"/>
        <a:ext cx="1855370" cy="1113222"/>
      </dsp:txXfrm>
    </dsp:sp>
    <dsp:sp modelId="{29F9D50D-55E4-4F90-91C7-17F5E62126D2}">
      <dsp:nvSpPr>
        <dsp:cNvPr id="0" name=""/>
        <dsp:cNvSpPr/>
      </dsp:nvSpPr>
      <dsp:spPr>
        <a:xfrm>
          <a:off x="4249152" y="2599523"/>
          <a:ext cx="1855370" cy="111322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imdb_votes: Votes on IMDB.</a:t>
          </a:r>
          <a:endParaRPr lang="en-US" sz="1500" kern="1200"/>
        </a:p>
      </dsp:txBody>
      <dsp:txXfrm>
        <a:off x="4249152" y="2599523"/>
        <a:ext cx="1855370" cy="1113222"/>
      </dsp:txXfrm>
    </dsp:sp>
    <dsp:sp modelId="{A4A6F9D9-38B2-4B1E-B7D5-FA2B03CAA67D}">
      <dsp:nvSpPr>
        <dsp:cNvPr id="0" name=""/>
        <dsp:cNvSpPr/>
      </dsp:nvSpPr>
      <dsp:spPr>
        <a:xfrm>
          <a:off x="6290059" y="2599523"/>
          <a:ext cx="1855370" cy="1113222"/>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tmdb_popularity: Popularity on TMDB.</a:t>
          </a:r>
          <a:endParaRPr lang="en-US" sz="1500" kern="1200"/>
        </a:p>
      </dsp:txBody>
      <dsp:txXfrm>
        <a:off x="6290059" y="2599523"/>
        <a:ext cx="1855370" cy="1113222"/>
      </dsp:txXfrm>
    </dsp:sp>
    <dsp:sp modelId="{E8DC457F-2BB7-46E8-9998-B96FB95C9211}">
      <dsp:nvSpPr>
        <dsp:cNvPr id="0" name=""/>
        <dsp:cNvSpPr/>
      </dsp:nvSpPr>
      <dsp:spPr>
        <a:xfrm>
          <a:off x="8330967" y="2599523"/>
          <a:ext cx="1855370" cy="1113222"/>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tmdb_score: Score on TMDB.</a:t>
          </a:r>
          <a:endParaRPr lang="en-US" sz="1500" kern="1200"/>
        </a:p>
      </dsp:txBody>
      <dsp:txXfrm>
        <a:off x="8330967" y="2599523"/>
        <a:ext cx="1855370" cy="11132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3B524-C61C-4D5E-8490-8339D3B53A6B}">
      <dsp:nvSpPr>
        <dsp:cNvPr id="0" name=""/>
        <dsp:cNvSpPr/>
      </dsp:nvSpPr>
      <dsp:spPr>
        <a:xfrm>
          <a:off x="0" y="542878"/>
          <a:ext cx="5978072" cy="1096835"/>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C0F5FA-963F-4FC5-9101-0F96EA8D1E63}">
      <dsp:nvSpPr>
        <dsp:cNvPr id="0" name=""/>
        <dsp:cNvSpPr/>
      </dsp:nvSpPr>
      <dsp:spPr>
        <a:xfrm>
          <a:off x="331792" y="789666"/>
          <a:ext cx="603259" cy="6032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27EA93-6447-4C93-BCC2-FDE5B3DBF914}">
      <dsp:nvSpPr>
        <dsp:cNvPr id="0" name=""/>
        <dsp:cNvSpPr/>
      </dsp:nvSpPr>
      <dsp:spPr>
        <a:xfrm>
          <a:off x="1266845" y="542878"/>
          <a:ext cx="4711226" cy="109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82" tIns="116082" rIns="116082" bIns="116082" numCol="1" spcCol="1270" anchor="ctr" anchorCtr="0">
          <a:noAutofit/>
        </a:bodyPr>
        <a:lstStyle/>
        <a:p>
          <a:pPr marL="0" lvl="0" indent="0" algn="l" defTabSz="622300">
            <a:lnSpc>
              <a:spcPct val="100000"/>
            </a:lnSpc>
            <a:spcBef>
              <a:spcPct val="0"/>
            </a:spcBef>
            <a:spcAft>
              <a:spcPct val="35000"/>
            </a:spcAft>
            <a:buNone/>
          </a:pPr>
          <a:r>
            <a:rPr lang="en-US" sz="1400" b="0" i="0" kern="1200" dirty="0"/>
            <a:t>First, I uploaded the data set into an R notebook. I wanted to find out how many rows (5,850), and columns (15), I looked at the column types (char, int, etc.). </a:t>
          </a:r>
          <a:endParaRPr lang="en-US" sz="1400" kern="1200" dirty="0"/>
        </a:p>
      </dsp:txBody>
      <dsp:txXfrm>
        <a:off x="1266845" y="542878"/>
        <a:ext cx="4711226" cy="1096835"/>
      </dsp:txXfrm>
    </dsp:sp>
    <dsp:sp modelId="{67FB1035-431A-414C-AA07-4C28C6927615}">
      <dsp:nvSpPr>
        <dsp:cNvPr id="0" name=""/>
        <dsp:cNvSpPr/>
      </dsp:nvSpPr>
      <dsp:spPr>
        <a:xfrm>
          <a:off x="0" y="1905613"/>
          <a:ext cx="5978072" cy="1096835"/>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9B3311-5AA2-4B63-9845-E9914971625E}">
      <dsp:nvSpPr>
        <dsp:cNvPr id="0" name=""/>
        <dsp:cNvSpPr/>
      </dsp:nvSpPr>
      <dsp:spPr>
        <a:xfrm>
          <a:off x="331792" y="2152401"/>
          <a:ext cx="603259" cy="6032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F743F0-5276-426A-A157-311FF73794CA}">
      <dsp:nvSpPr>
        <dsp:cNvPr id="0" name=""/>
        <dsp:cNvSpPr/>
      </dsp:nvSpPr>
      <dsp:spPr>
        <a:xfrm>
          <a:off x="1266845" y="1905613"/>
          <a:ext cx="4711226" cy="109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82" tIns="116082" rIns="116082" bIns="116082" numCol="1" spcCol="1270" anchor="ctr" anchorCtr="0">
          <a:noAutofit/>
        </a:bodyPr>
        <a:lstStyle/>
        <a:p>
          <a:pPr marL="0" lvl="0" indent="0" algn="l" defTabSz="622300">
            <a:lnSpc>
              <a:spcPct val="100000"/>
            </a:lnSpc>
            <a:spcBef>
              <a:spcPct val="0"/>
            </a:spcBef>
            <a:spcAft>
              <a:spcPct val="35000"/>
            </a:spcAft>
            <a:buNone/>
          </a:pPr>
          <a:r>
            <a:rPr lang="en-US" sz="1400" b="0" i="0" kern="1200"/>
            <a:t>Next, I opened a Python notebook and continued to explore the data, looking at how many null values were present, the data types, etc. Then I created a correlation matrix to be able to have a cursory perusal of any correlations between factors. </a:t>
          </a:r>
          <a:endParaRPr lang="en-US" sz="1400" kern="1200"/>
        </a:p>
      </dsp:txBody>
      <dsp:txXfrm>
        <a:off x="1266845" y="1905613"/>
        <a:ext cx="4711226" cy="10968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418A8-22BE-4030-8816-2B47B5CB9578}">
      <dsp:nvSpPr>
        <dsp:cNvPr id="0" name=""/>
        <dsp:cNvSpPr/>
      </dsp:nvSpPr>
      <dsp:spPr>
        <a:xfrm>
          <a:off x="0" y="318914"/>
          <a:ext cx="10353675" cy="5292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6CA367C-A0DC-4E8A-A4EB-E9545A887813}">
      <dsp:nvSpPr>
        <dsp:cNvPr id="0" name=""/>
        <dsp:cNvSpPr/>
      </dsp:nvSpPr>
      <dsp:spPr>
        <a:xfrm>
          <a:off x="517683" y="8954"/>
          <a:ext cx="7247572" cy="61992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kern="1200"/>
            <a:t>1. </a:t>
          </a:r>
          <a:r>
            <a:rPr lang="en-US" sz="2100" b="0" i="0" kern="1200"/>
            <a:t> </a:t>
          </a:r>
          <a:r>
            <a:rPr lang="en-US" sz="2100" b="1" i="0" kern="1200"/>
            <a:t>runtime</a:t>
          </a:r>
          <a:endParaRPr lang="en-US" sz="2100" kern="1200"/>
        </a:p>
      </dsp:txBody>
      <dsp:txXfrm>
        <a:off x="547945" y="39216"/>
        <a:ext cx="7187048" cy="559396"/>
      </dsp:txXfrm>
    </dsp:sp>
    <dsp:sp modelId="{9E0F7ECA-1999-4BAB-8805-820B8C046E4D}">
      <dsp:nvSpPr>
        <dsp:cNvPr id="0" name=""/>
        <dsp:cNvSpPr/>
      </dsp:nvSpPr>
      <dsp:spPr>
        <a:xfrm>
          <a:off x="0" y="1271474"/>
          <a:ext cx="10353675" cy="529200"/>
        </a:xfrm>
        <a:prstGeom prst="rect">
          <a:avLst/>
        </a:prstGeom>
        <a:solidFill>
          <a:schemeClr val="lt1">
            <a:alpha val="90000"/>
            <a:hueOff val="0"/>
            <a:satOff val="0"/>
            <a:lumOff val="0"/>
            <a:alphaOff val="0"/>
          </a:schemeClr>
        </a:solidFill>
        <a:ln w="9525" cap="rnd" cmpd="sng" algn="ctr">
          <a:solidFill>
            <a:schemeClr val="accent5">
              <a:hueOff val="-279955"/>
              <a:satOff val="15216"/>
              <a:lumOff val="-2811"/>
              <a:alphaOff val="0"/>
            </a:schemeClr>
          </a:solidFill>
          <a:prstDash val="solid"/>
        </a:ln>
        <a:effectLst/>
      </dsp:spPr>
      <dsp:style>
        <a:lnRef idx="1">
          <a:scrgbClr r="0" g="0" b="0"/>
        </a:lnRef>
        <a:fillRef idx="1">
          <a:scrgbClr r="0" g="0" b="0"/>
        </a:fillRef>
        <a:effectRef idx="0">
          <a:scrgbClr r="0" g="0" b="0"/>
        </a:effectRef>
        <a:fontRef idx="minor"/>
      </dsp:style>
    </dsp:sp>
    <dsp:sp modelId="{3F7DE642-684E-4874-83EE-6EC2504DBC9C}">
      <dsp:nvSpPr>
        <dsp:cNvPr id="0" name=""/>
        <dsp:cNvSpPr/>
      </dsp:nvSpPr>
      <dsp:spPr>
        <a:xfrm>
          <a:off x="517683" y="961514"/>
          <a:ext cx="7247572" cy="619920"/>
        </a:xfrm>
        <a:prstGeom prst="roundRect">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kern="1200"/>
            <a:t>2. </a:t>
          </a:r>
          <a:r>
            <a:rPr lang="en-US" sz="2100" b="1" i="0" kern="1200"/>
            <a:t> age_certification</a:t>
          </a:r>
          <a:endParaRPr lang="en-US" sz="2100" kern="1200"/>
        </a:p>
      </dsp:txBody>
      <dsp:txXfrm>
        <a:off x="547945" y="991776"/>
        <a:ext cx="7187048" cy="559396"/>
      </dsp:txXfrm>
    </dsp:sp>
    <dsp:sp modelId="{4E57E9B9-A660-4221-BA8D-CCA9723426A9}">
      <dsp:nvSpPr>
        <dsp:cNvPr id="0" name=""/>
        <dsp:cNvSpPr/>
      </dsp:nvSpPr>
      <dsp:spPr>
        <a:xfrm>
          <a:off x="0" y="2224035"/>
          <a:ext cx="10353675" cy="529200"/>
        </a:xfrm>
        <a:prstGeom prst="rect">
          <a:avLst/>
        </a:prstGeom>
        <a:solidFill>
          <a:schemeClr val="lt1">
            <a:alpha val="90000"/>
            <a:hueOff val="0"/>
            <a:satOff val="0"/>
            <a:lumOff val="0"/>
            <a:alphaOff val="0"/>
          </a:schemeClr>
        </a:solidFill>
        <a:ln w="9525" cap="rnd" cmpd="sng" algn="ctr">
          <a:solidFill>
            <a:schemeClr val="accent5">
              <a:hueOff val="-559910"/>
              <a:satOff val="30431"/>
              <a:lumOff val="-5621"/>
              <a:alphaOff val="0"/>
            </a:schemeClr>
          </a:solidFill>
          <a:prstDash val="solid"/>
        </a:ln>
        <a:effectLst/>
      </dsp:spPr>
      <dsp:style>
        <a:lnRef idx="1">
          <a:scrgbClr r="0" g="0" b="0"/>
        </a:lnRef>
        <a:fillRef idx="1">
          <a:scrgbClr r="0" g="0" b="0"/>
        </a:fillRef>
        <a:effectRef idx="0">
          <a:scrgbClr r="0" g="0" b="0"/>
        </a:effectRef>
        <a:fontRef idx="minor"/>
      </dsp:style>
    </dsp:sp>
    <dsp:sp modelId="{88C48A59-D9CB-4750-A107-9836B6077582}">
      <dsp:nvSpPr>
        <dsp:cNvPr id="0" name=""/>
        <dsp:cNvSpPr/>
      </dsp:nvSpPr>
      <dsp:spPr>
        <a:xfrm>
          <a:off x="517683" y="1914075"/>
          <a:ext cx="7247572" cy="619920"/>
        </a:xfrm>
        <a:prstGeom prst="roundRect">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i="0" kern="1200"/>
            <a:t>3. imdb/tmbd_scores</a:t>
          </a:r>
          <a:r>
            <a:rPr lang="en-US" sz="2100" b="1" kern="1200"/>
            <a:t> </a:t>
          </a:r>
          <a:endParaRPr lang="en-US" sz="2100" kern="1200"/>
        </a:p>
      </dsp:txBody>
      <dsp:txXfrm>
        <a:off x="547945" y="1944337"/>
        <a:ext cx="7187048" cy="559396"/>
      </dsp:txXfrm>
    </dsp:sp>
    <dsp:sp modelId="{5A53D721-3815-4351-8320-EF395E6D2948}">
      <dsp:nvSpPr>
        <dsp:cNvPr id="0" name=""/>
        <dsp:cNvSpPr/>
      </dsp:nvSpPr>
      <dsp:spPr>
        <a:xfrm>
          <a:off x="0" y="3176595"/>
          <a:ext cx="10353675" cy="529200"/>
        </a:xfrm>
        <a:prstGeom prst="rect">
          <a:avLst/>
        </a:prstGeom>
        <a:solidFill>
          <a:schemeClr val="lt1">
            <a:alpha val="90000"/>
            <a:hueOff val="0"/>
            <a:satOff val="0"/>
            <a:lumOff val="0"/>
            <a:alphaOff val="0"/>
          </a:schemeClr>
        </a:solidFill>
        <a:ln w="9525" cap="rnd" cmpd="sng" algn="ctr">
          <a:solidFill>
            <a:schemeClr val="accent5">
              <a:hueOff val="-839865"/>
              <a:satOff val="45647"/>
              <a:lumOff val="-8432"/>
              <a:alphaOff val="0"/>
            </a:schemeClr>
          </a:solidFill>
          <a:prstDash val="solid"/>
        </a:ln>
        <a:effectLst/>
      </dsp:spPr>
      <dsp:style>
        <a:lnRef idx="1">
          <a:scrgbClr r="0" g="0" b="0"/>
        </a:lnRef>
        <a:fillRef idx="1">
          <a:scrgbClr r="0" g="0" b="0"/>
        </a:fillRef>
        <a:effectRef idx="0">
          <a:scrgbClr r="0" g="0" b="0"/>
        </a:effectRef>
        <a:fontRef idx="minor"/>
      </dsp:style>
    </dsp:sp>
    <dsp:sp modelId="{D9CE6217-7495-4D52-A8F7-C3F01C7E3A93}">
      <dsp:nvSpPr>
        <dsp:cNvPr id="0" name=""/>
        <dsp:cNvSpPr/>
      </dsp:nvSpPr>
      <dsp:spPr>
        <a:xfrm>
          <a:off x="517683" y="2866635"/>
          <a:ext cx="7247572" cy="619920"/>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i="0" kern="1200"/>
            <a:t>4. number of seasons. </a:t>
          </a:r>
          <a:endParaRPr lang="en-US" sz="2100" kern="1200"/>
        </a:p>
      </dsp:txBody>
      <dsp:txXfrm>
        <a:off x="547945" y="2896897"/>
        <a:ext cx="7187048" cy="5593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2B260-628C-4119-9E1F-82289746CD94}">
      <dsp:nvSpPr>
        <dsp:cNvPr id="0" name=""/>
        <dsp:cNvSpPr/>
      </dsp:nvSpPr>
      <dsp:spPr>
        <a:xfrm>
          <a:off x="764" y="510767"/>
          <a:ext cx="2983086" cy="1789851"/>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Have movie and show times changed through the decades? If so, how?  </a:t>
          </a:r>
          <a:endParaRPr lang="en-US" sz="2300" kern="1200" dirty="0"/>
        </a:p>
      </dsp:txBody>
      <dsp:txXfrm>
        <a:off x="764" y="510767"/>
        <a:ext cx="2983086" cy="1789851"/>
      </dsp:txXfrm>
    </dsp:sp>
    <dsp:sp modelId="{10C5B6CB-963C-47AD-BE59-B3AB39425BE6}">
      <dsp:nvSpPr>
        <dsp:cNvPr id="0" name=""/>
        <dsp:cNvSpPr/>
      </dsp:nvSpPr>
      <dsp:spPr>
        <a:xfrm>
          <a:off x="3282159" y="510767"/>
          <a:ext cx="2983086" cy="1789851"/>
        </a:xfrm>
        <a:prstGeom prst="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Have IMDB ratings changed for movies and shows over the decades? If, so how? And, </a:t>
          </a:r>
          <a:endParaRPr lang="en-US" sz="2300" kern="1200" dirty="0"/>
        </a:p>
      </dsp:txBody>
      <dsp:txXfrm>
        <a:off x="3282159" y="510767"/>
        <a:ext cx="2983086" cy="1789851"/>
      </dsp:txXfrm>
    </dsp:sp>
    <dsp:sp modelId="{71F88943-7299-42AD-B953-AA1A07B58762}">
      <dsp:nvSpPr>
        <dsp:cNvPr id="0" name=""/>
        <dsp:cNvSpPr/>
      </dsp:nvSpPr>
      <dsp:spPr>
        <a:xfrm>
          <a:off x="1641462" y="2598927"/>
          <a:ext cx="2983086" cy="1789851"/>
        </a:xfrm>
        <a:prstGeom prst="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a:t>How do IMDB scores compare among the various streaming services of Hulu, Netflix, and HBO?</a:t>
          </a:r>
          <a:endParaRPr lang="en-US" sz="2300" kern="1200"/>
        </a:p>
      </dsp:txBody>
      <dsp:txXfrm>
        <a:off x="1641462" y="2598927"/>
        <a:ext cx="2983086" cy="17898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7B2F9-EAB1-41EB-A8DF-6D17F5EAD80A}">
      <dsp:nvSpPr>
        <dsp:cNvPr id="0" name=""/>
        <dsp:cNvSpPr/>
      </dsp:nvSpPr>
      <dsp:spPr>
        <a:xfrm>
          <a:off x="0" y="0"/>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37EF4232-767F-4553-A93C-FD1B01019F62}">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Now that I had some interesting insights into the Netflix data set, I wanted to see how it compared to some of the other major streaming services. </a:t>
          </a:r>
        </a:p>
      </dsp:txBody>
      <dsp:txXfrm>
        <a:off x="0" y="0"/>
        <a:ext cx="6266011" cy="1224886"/>
      </dsp:txXfrm>
    </dsp:sp>
    <dsp:sp modelId="{D6C2BB3B-23C9-4F93-B966-3B8737B93C54}">
      <dsp:nvSpPr>
        <dsp:cNvPr id="0" name=""/>
        <dsp:cNvSpPr/>
      </dsp:nvSpPr>
      <dsp:spPr>
        <a:xfrm>
          <a:off x="0" y="1224886"/>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7AFD27B-17E7-40DA-BE85-8EC5DB564107}">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I combined the Netflix data set with a Hulu and HBO data set to make one big streaming services data set. </a:t>
          </a:r>
        </a:p>
      </dsp:txBody>
      <dsp:txXfrm>
        <a:off x="0" y="1224886"/>
        <a:ext cx="6266011" cy="1224886"/>
      </dsp:txXfrm>
    </dsp:sp>
    <dsp:sp modelId="{7838DC29-154D-4F85-A315-3E0B702CA2C0}">
      <dsp:nvSpPr>
        <dsp:cNvPr id="0" name=""/>
        <dsp:cNvSpPr/>
      </dsp:nvSpPr>
      <dsp:spPr>
        <a:xfrm>
          <a:off x="0" y="2449773"/>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55658019-D03F-4438-9C73-E8206F74CF9D}">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I took some time to explore this new combined data set in both python and R.</a:t>
          </a:r>
        </a:p>
      </dsp:txBody>
      <dsp:txXfrm>
        <a:off x="0" y="2449773"/>
        <a:ext cx="6266011" cy="1224886"/>
      </dsp:txXfrm>
    </dsp:sp>
    <dsp:sp modelId="{02B77847-B43C-4562-A1AA-01E1ED1DA54A}">
      <dsp:nvSpPr>
        <dsp:cNvPr id="0" name=""/>
        <dsp:cNvSpPr/>
      </dsp:nvSpPr>
      <dsp:spPr>
        <a:xfrm>
          <a:off x="0" y="3674660"/>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BF7B5A9D-B85E-4E81-B533-885B9973135E}">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Once I found the mean IMDB scores for the combined data set for both movies and shows, it was time to compare!</a:t>
          </a:r>
        </a:p>
      </dsp:txBody>
      <dsp:txXfrm>
        <a:off x="0" y="3674660"/>
        <a:ext cx="6266011" cy="12248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3893C-9F31-41A2-81C0-3757CA14B864}">
      <dsp:nvSpPr>
        <dsp:cNvPr id="0" name=""/>
        <dsp:cNvSpPr/>
      </dsp:nvSpPr>
      <dsp:spPr>
        <a:xfrm>
          <a:off x="0" y="571743"/>
          <a:ext cx="6266011" cy="120978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I ran a T-test to see if the average IMDB scores for Netflix were the same as the average IMDB scores for the combined data set. </a:t>
          </a:r>
        </a:p>
      </dsp:txBody>
      <dsp:txXfrm>
        <a:off x="59057" y="630800"/>
        <a:ext cx="6147897" cy="1091666"/>
      </dsp:txXfrm>
    </dsp:sp>
    <dsp:sp modelId="{C5740BA4-F231-4F43-93A7-0B726113ABBA}">
      <dsp:nvSpPr>
        <dsp:cNvPr id="0" name=""/>
        <dsp:cNvSpPr/>
      </dsp:nvSpPr>
      <dsp:spPr>
        <a:xfrm>
          <a:off x="0" y="1844883"/>
          <a:ext cx="6266011" cy="1209780"/>
        </a:xfrm>
        <a:prstGeom prst="round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First up was movies. The test showed that there IS a significant difference between the overall average IMDB score and the Netflix IMDB score for movies. </a:t>
          </a:r>
        </a:p>
      </dsp:txBody>
      <dsp:txXfrm>
        <a:off x="59057" y="1903940"/>
        <a:ext cx="6147897" cy="1091666"/>
      </dsp:txXfrm>
    </dsp:sp>
    <dsp:sp modelId="{701C4BFB-A05F-4859-B7FE-BE6768A34AEE}">
      <dsp:nvSpPr>
        <dsp:cNvPr id="0" name=""/>
        <dsp:cNvSpPr/>
      </dsp:nvSpPr>
      <dsp:spPr>
        <a:xfrm>
          <a:off x="0" y="3118023"/>
          <a:ext cx="6266011" cy="1209780"/>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Next the test for shows revealed that there was NOT a statistically significant difference between the Netflix average and the overall average. </a:t>
          </a:r>
        </a:p>
      </dsp:txBody>
      <dsp:txXfrm>
        <a:off x="59057" y="3177080"/>
        <a:ext cx="6147897" cy="109166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8/26/2022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8/26/2022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8/26/2022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3.png"/><Relationship Id="rId7" Type="http://schemas.openxmlformats.org/officeDocument/2006/relationships/diagramLayout" Target="../diagrams/layout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openxmlformats.org/officeDocument/2006/relationships/image" Target="../media/image10.png"/><Relationship Id="rId10" Type="http://schemas.microsoft.com/office/2007/relationships/diagramDrawing" Target="../diagrams/drawing3.xml"/><Relationship Id="rId4" Type="http://schemas.openxmlformats.org/officeDocument/2006/relationships/image" Target="../media/image9.png"/><Relationship Id="rId9" Type="http://schemas.openxmlformats.org/officeDocument/2006/relationships/diagramColors" Target="../diagrams/colors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jfif"/><Relationship Id="rId5" Type="http://schemas.openxmlformats.org/officeDocument/2006/relationships/image" Target="../media/image3.pn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85" name="Video 84">
            <a:extLst>
              <a:ext uri="{FF2B5EF4-FFF2-40B4-BE49-F238E27FC236}">
                <a16:creationId xmlns:a16="http://schemas.microsoft.com/office/drawing/2014/main" id="{F9BD81D1-D149-49B4-E678-D5CD9D6AB01B}"/>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6"/>
          <a:srcRect r="1" b="285"/>
          <a:stretch/>
        </p:blipFill>
        <p:spPr>
          <a:xfrm>
            <a:off x="-3047" y="10"/>
            <a:ext cx="12191999" cy="6857990"/>
          </a:xfrm>
          <a:prstGeom prst="rect">
            <a:avLst/>
          </a:prstGeom>
        </p:spPr>
      </p:pic>
      <p:sp>
        <p:nvSpPr>
          <p:cNvPr id="89" name="Rectangle 8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bg1">
                  <a:alpha val="0"/>
                </a:schemeClr>
              </a:gs>
              <a:gs pos="25000">
                <a:schemeClr val="bg1">
                  <a:alpha val="15000"/>
                </a:schemeClr>
              </a:gs>
              <a:gs pos="75200">
                <a:schemeClr val="bg1">
                  <a:alpha val="15000"/>
                </a:schemeClr>
              </a:gs>
              <a:gs pos="50000">
                <a:schemeClr val="bg1">
                  <a:alpha val="30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643466" y="2449742"/>
            <a:ext cx="10905059" cy="1524078"/>
          </a:xfrm>
          <a:effectLst>
            <a:outerShdw blurRad="50800" dist="38100" dir="2700000" algn="tl" rotWithShape="0">
              <a:prstClr val="black">
                <a:alpha val="40000"/>
              </a:prstClr>
            </a:outerShdw>
          </a:effectLst>
        </p:spPr>
        <p:txBody>
          <a:bodyPr>
            <a:normAutofit/>
          </a:bodyPr>
          <a:lstStyle/>
          <a:p>
            <a:r>
              <a:rPr lang="en-US" sz="3600">
                <a:solidFill>
                  <a:schemeClr val="tx1"/>
                </a:solidFill>
              </a:rPr>
              <a:t>Streaming Services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643466" y="4133135"/>
            <a:ext cx="10902016" cy="1008767"/>
          </a:xfrm>
          <a:effectLst>
            <a:outerShdw blurRad="50800" dist="38100" dir="2700000" algn="tl" rotWithShape="0">
              <a:prstClr val="black">
                <a:alpha val="40000"/>
              </a:prstClr>
            </a:outerShdw>
          </a:effectLst>
        </p:spPr>
        <p:txBody>
          <a:bodyPr>
            <a:normAutofit/>
          </a:bodyPr>
          <a:lstStyle/>
          <a:p>
            <a:r>
              <a:rPr lang="en-US" sz="1800" dirty="0"/>
              <a:t>Summer Kenney</a:t>
            </a:r>
          </a:p>
        </p:txBody>
      </p:sp>
      <p:cxnSp>
        <p:nvCxnSpPr>
          <p:cNvPr id="91" name="Straight Connector 9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57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8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5"/>
                                        </p:tgtEl>
                                      </p:cBhvr>
                                    </p:cmd>
                                  </p:childTnLst>
                                </p:cTn>
                              </p:par>
                            </p:childTnLst>
                          </p:cTn>
                        </p:par>
                      </p:childTnLst>
                    </p:cTn>
                  </p:par>
                </p:childTnLst>
              </p:cTn>
              <p:nextCondLst>
                <p:cond evt="onClick" delay="0">
                  <p:tgtEl>
                    <p:spTgt spid="85"/>
                  </p:tgtEl>
                </p:cond>
              </p:nextCondLst>
            </p:seq>
            <p:video>
              <p:cMediaNode mute="1">
                <p:cTn id="12" repeatCount="indefinite" fill="hold" display="0">
                  <p:stCondLst>
                    <p:cond delay="indefinite"/>
                  </p:stCondLst>
                </p:cTn>
                <p:tgtEl>
                  <p:spTgt spid="8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46" name="Rectangle 41">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74296-DB5E-C292-4DA9-BDFF54BFD7CC}"/>
              </a:ext>
            </a:extLst>
          </p:cNvPr>
          <p:cNvSpPr>
            <a:spLocks noGrp="1"/>
          </p:cNvSpPr>
          <p:nvPr>
            <p:ph type="title"/>
          </p:nvPr>
        </p:nvSpPr>
        <p:spPr>
          <a:xfrm>
            <a:off x="913795" y="609600"/>
            <a:ext cx="5978072" cy="1389798"/>
          </a:xfrm>
        </p:spPr>
        <p:txBody>
          <a:bodyPr>
            <a:normAutofit/>
          </a:bodyPr>
          <a:lstStyle/>
          <a:p>
            <a:r>
              <a:rPr lang="en-US" dirty="0"/>
              <a:t>Answering the Question</a:t>
            </a:r>
          </a:p>
        </p:txBody>
      </p:sp>
      <p:sp>
        <p:nvSpPr>
          <p:cNvPr id="3" name="Content Placeholder 2">
            <a:extLst>
              <a:ext uri="{FF2B5EF4-FFF2-40B4-BE49-F238E27FC236}">
                <a16:creationId xmlns:a16="http://schemas.microsoft.com/office/drawing/2014/main" id="{413C70B8-7524-6CF4-E875-950F9C24C522}"/>
              </a:ext>
            </a:extLst>
          </p:cNvPr>
          <p:cNvSpPr>
            <a:spLocks noGrp="1"/>
          </p:cNvSpPr>
          <p:nvPr>
            <p:ph idx="1"/>
          </p:nvPr>
        </p:nvSpPr>
        <p:spPr>
          <a:xfrm>
            <a:off x="913795" y="2149521"/>
            <a:ext cx="5978072" cy="3545327"/>
          </a:xfrm>
        </p:spPr>
        <p:txBody>
          <a:bodyPr anchor="ctr">
            <a:normAutofit/>
          </a:bodyPr>
          <a:lstStyle/>
          <a:p>
            <a:pPr rtl="0">
              <a:lnSpc>
                <a:spcPct val="100000"/>
              </a:lnSpc>
              <a:spcBef>
                <a:spcPts val="0"/>
              </a:spcBef>
              <a:spcAft>
                <a:spcPts val="0"/>
              </a:spcAft>
              <a:buClr>
                <a:srgbClr val="B77F25"/>
              </a:buClr>
            </a:pPr>
            <a:r>
              <a:rPr lang="en-US" sz="1600" b="0" i="0" u="none" strike="noStrike" dirty="0">
                <a:effectLst/>
                <a:latin typeface="Arial" panose="020B0604020202020204" pitchFamily="34" charset="0"/>
              </a:rPr>
              <a:t>I pulled out only shows from the data set that had the selected ratings and chose to run a 1 way, between-subject ANOVA (analysis of variance) on the three ratings. I tested for all necessary assumptions and upon computing post hoc I found that there was a significant difference in score between G rating and MA rating and between Y and MA rating. There was not a significant difference between G and Y ratings. </a:t>
            </a:r>
          </a:p>
          <a:p>
            <a:pPr rtl="0">
              <a:lnSpc>
                <a:spcPct val="100000"/>
              </a:lnSpc>
              <a:spcBef>
                <a:spcPts val="0"/>
              </a:spcBef>
              <a:spcAft>
                <a:spcPts val="0"/>
              </a:spcAft>
              <a:buClr>
                <a:srgbClr val="B77F25"/>
              </a:buClr>
            </a:pPr>
            <a:endParaRPr lang="en-US" sz="1600" b="0" dirty="0">
              <a:effectLst/>
            </a:endParaRPr>
          </a:p>
          <a:p>
            <a:pPr rtl="0">
              <a:lnSpc>
                <a:spcPct val="100000"/>
              </a:lnSpc>
              <a:spcBef>
                <a:spcPts val="0"/>
              </a:spcBef>
              <a:spcAft>
                <a:spcPts val="0"/>
              </a:spcAft>
              <a:buClr>
                <a:srgbClr val="B77F25"/>
              </a:buClr>
            </a:pPr>
            <a:r>
              <a:rPr lang="en-US" sz="1600" b="0" i="0" u="none" strike="noStrike" dirty="0">
                <a:effectLst/>
                <a:latin typeface="Arial" panose="020B0604020202020204" pitchFamily="34" charset="0"/>
              </a:rPr>
              <a:t>I examined the means so that I could draw some conclusions. What I found was that television with a rating of ‘MA’ had significantly higher IMDB scores than television that was made for children and a general audience (Y and G)! </a:t>
            </a:r>
            <a:endParaRPr lang="en-US" sz="1600" b="0" dirty="0">
              <a:effectLst/>
            </a:endParaRPr>
          </a:p>
          <a:p>
            <a:pPr>
              <a:lnSpc>
                <a:spcPct val="100000"/>
              </a:lnSpc>
              <a:buClr>
                <a:srgbClr val="B77F25"/>
              </a:buClr>
            </a:pPr>
            <a:endParaRPr lang="en-US" sz="1600" dirty="0"/>
          </a:p>
        </p:txBody>
      </p:sp>
      <p:pic>
        <p:nvPicPr>
          <p:cNvPr id="47" name="Picture 43">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7" name="Picture 6" descr="A group of people sitting on a couch&#10;&#10;Description automatically generated with medium confidence">
            <a:extLst>
              <a:ext uri="{FF2B5EF4-FFF2-40B4-BE49-F238E27FC236}">
                <a16:creationId xmlns:a16="http://schemas.microsoft.com/office/drawing/2014/main" id="{B9002360-22BF-5DDE-F92B-E3534EFA2A9E}"/>
              </a:ext>
            </a:extLst>
          </p:cNvPr>
          <p:cNvPicPr>
            <a:picLocks noChangeAspect="1"/>
          </p:cNvPicPr>
          <p:nvPr/>
        </p:nvPicPr>
        <p:blipFill rotWithShape="1">
          <a:blip r:embed="rId4"/>
          <a:srcRect b="4527"/>
          <a:stretch/>
        </p:blipFill>
        <p:spPr>
          <a:xfrm>
            <a:off x="7678736" y="643465"/>
            <a:ext cx="4003193" cy="2551176"/>
          </a:xfrm>
          <a:prstGeom prst="rect">
            <a:avLst/>
          </a:prstGeom>
        </p:spPr>
      </p:pic>
      <p:pic>
        <p:nvPicPr>
          <p:cNvPr id="5" name="Picture 4" descr="Table&#10;&#10;Description automatically generated with medium confidence">
            <a:extLst>
              <a:ext uri="{FF2B5EF4-FFF2-40B4-BE49-F238E27FC236}">
                <a16:creationId xmlns:a16="http://schemas.microsoft.com/office/drawing/2014/main" id="{D450FD7C-0A0E-B24B-A2A3-7ED268B7E785}"/>
              </a:ext>
            </a:extLst>
          </p:cNvPr>
          <p:cNvPicPr>
            <a:picLocks noChangeAspect="1"/>
          </p:cNvPicPr>
          <p:nvPr/>
        </p:nvPicPr>
        <p:blipFill rotWithShape="1">
          <a:blip r:embed="rId5"/>
          <a:srcRect r="7024" b="-4"/>
          <a:stretch/>
        </p:blipFill>
        <p:spPr>
          <a:xfrm>
            <a:off x="7678736" y="3294291"/>
            <a:ext cx="4003193" cy="2551176"/>
          </a:xfrm>
          <a:prstGeom prst="rect">
            <a:avLst/>
          </a:prstGeom>
        </p:spPr>
      </p:pic>
    </p:spTree>
    <p:extLst>
      <p:ext uri="{BB962C8B-B14F-4D97-AF65-F5344CB8AC3E}">
        <p14:creationId xmlns:p14="http://schemas.microsoft.com/office/powerpoint/2010/main" val="104197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5E8932-AF39-F426-6702-C39AA6DBD4C9}"/>
              </a:ext>
            </a:extLst>
          </p:cNvPr>
          <p:cNvSpPr>
            <a:spLocks noGrp="1"/>
          </p:cNvSpPr>
          <p:nvPr>
            <p:ph type="title"/>
          </p:nvPr>
        </p:nvSpPr>
        <p:spPr>
          <a:xfrm>
            <a:off x="913795" y="609599"/>
            <a:ext cx="5978072" cy="1481150"/>
          </a:xfrm>
        </p:spPr>
        <p:txBody>
          <a:bodyPr>
            <a:normAutofit/>
          </a:bodyPr>
          <a:lstStyle/>
          <a:p>
            <a:r>
              <a:rPr lang="en-US"/>
              <a:t>Creating a Linear Model</a:t>
            </a:r>
          </a:p>
        </p:txBody>
      </p:sp>
      <p:sp>
        <p:nvSpPr>
          <p:cNvPr id="3" name="Content Placeholder 2">
            <a:extLst>
              <a:ext uri="{FF2B5EF4-FFF2-40B4-BE49-F238E27FC236}">
                <a16:creationId xmlns:a16="http://schemas.microsoft.com/office/drawing/2014/main" id="{EC706C46-C231-D2D8-60AC-EEBC1525073D}"/>
              </a:ext>
            </a:extLst>
          </p:cNvPr>
          <p:cNvSpPr>
            <a:spLocks noGrp="1"/>
          </p:cNvSpPr>
          <p:nvPr>
            <p:ph idx="1"/>
          </p:nvPr>
        </p:nvSpPr>
        <p:spPr>
          <a:xfrm>
            <a:off x="913795" y="2279176"/>
            <a:ext cx="5978072" cy="3415672"/>
          </a:xfrm>
        </p:spPr>
        <p:txBody>
          <a:bodyPr anchor="ctr">
            <a:normAutofit/>
          </a:bodyPr>
          <a:lstStyle/>
          <a:p>
            <a:pPr rtl="0">
              <a:lnSpc>
                <a:spcPct val="100000"/>
              </a:lnSpc>
              <a:spcBef>
                <a:spcPts val="0"/>
              </a:spcBef>
            </a:pPr>
            <a:r>
              <a:rPr lang="en-US" sz="1600" b="0" i="0" u="none" strike="noStrike" dirty="0">
                <a:effectLst/>
                <a:latin typeface="Arial" panose="020B0604020202020204" pitchFamily="34" charset="0"/>
              </a:rPr>
              <a:t> I wanted to look closer at the popularity ratings themselves and for this data set, we had two: IMDB and TMDB.</a:t>
            </a:r>
          </a:p>
          <a:p>
            <a:pPr rtl="0">
              <a:lnSpc>
                <a:spcPct val="100000"/>
              </a:lnSpc>
              <a:spcBef>
                <a:spcPts val="0"/>
              </a:spcBef>
            </a:pPr>
            <a:endParaRPr lang="en-US" sz="1600" dirty="0">
              <a:effectLst/>
              <a:latin typeface="Arial" panose="020B0604020202020204" pitchFamily="34" charset="0"/>
            </a:endParaRPr>
          </a:p>
          <a:p>
            <a:pPr rtl="0">
              <a:lnSpc>
                <a:spcPct val="100000"/>
              </a:lnSpc>
              <a:spcBef>
                <a:spcPts val="0"/>
              </a:spcBef>
            </a:pPr>
            <a:r>
              <a:rPr lang="en-US" sz="1600" b="0" i="0" u="none" strike="noStrike" dirty="0">
                <a:effectLst/>
                <a:latin typeface="Arial" panose="020B0604020202020204" pitchFamily="34" charset="0"/>
              </a:rPr>
              <a:t> I wanted to answer the question: </a:t>
            </a:r>
            <a:r>
              <a:rPr lang="en-US" sz="1600" b="1" i="0" u="none" strike="noStrike" dirty="0">
                <a:effectLst/>
                <a:latin typeface="Arial" panose="020B0604020202020204" pitchFamily="34" charset="0"/>
              </a:rPr>
              <a:t>How are the TMDB and IMDB scores related</a:t>
            </a:r>
            <a:r>
              <a:rPr lang="en-US" sz="1600" b="0" i="0" u="none" strike="noStrike" dirty="0">
                <a:effectLst/>
                <a:latin typeface="Arial" panose="020B0604020202020204" pitchFamily="34" charset="0"/>
              </a:rPr>
              <a:t>? </a:t>
            </a:r>
          </a:p>
          <a:p>
            <a:pPr rtl="0">
              <a:lnSpc>
                <a:spcPct val="100000"/>
              </a:lnSpc>
              <a:spcBef>
                <a:spcPts val="0"/>
              </a:spcBef>
            </a:pPr>
            <a:endParaRPr lang="en-US" sz="1600" dirty="0">
              <a:effectLst/>
              <a:latin typeface="Arial" panose="020B0604020202020204" pitchFamily="34" charset="0"/>
            </a:endParaRPr>
          </a:p>
          <a:p>
            <a:pPr rtl="0">
              <a:lnSpc>
                <a:spcPct val="100000"/>
              </a:lnSpc>
              <a:spcBef>
                <a:spcPts val="0"/>
              </a:spcBef>
            </a:pPr>
            <a:r>
              <a:rPr lang="en-US" sz="1600" b="0" i="0" u="none" strike="noStrike" dirty="0">
                <a:effectLst/>
                <a:latin typeface="Arial" panose="020B0604020202020204" pitchFamily="34" charset="0"/>
              </a:rPr>
              <a:t>I created a test for linearity that passed, which means that there is a linear relationship between the two ratings. Once all the assumptions were met, I was able to create a prediction model that could predict a show or movie's IMDB score based on a given TMDB score. </a:t>
            </a:r>
            <a:br>
              <a:rPr lang="en-US" sz="1600" dirty="0"/>
            </a:br>
            <a:endParaRPr lang="en-US" sz="1600" dirty="0"/>
          </a:p>
        </p:txBody>
      </p:sp>
      <p:pic>
        <p:nvPicPr>
          <p:cNvPr id="22" name="Picture 21">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Picture 4" descr="Chart, scatter chart&#10;&#10;Description automatically generated">
            <a:extLst>
              <a:ext uri="{FF2B5EF4-FFF2-40B4-BE49-F238E27FC236}">
                <a16:creationId xmlns:a16="http://schemas.microsoft.com/office/drawing/2014/main" id="{85BA2CEF-D47E-8EFA-06BB-C409D1DEF6E9}"/>
              </a:ext>
            </a:extLst>
          </p:cNvPr>
          <p:cNvPicPr>
            <a:picLocks noChangeAspect="1"/>
          </p:cNvPicPr>
          <p:nvPr/>
        </p:nvPicPr>
        <p:blipFill>
          <a:blip r:embed="rId4"/>
          <a:stretch>
            <a:fillRect/>
          </a:stretch>
        </p:blipFill>
        <p:spPr>
          <a:xfrm>
            <a:off x="8021464" y="643467"/>
            <a:ext cx="3354206" cy="2624667"/>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34740F55-1275-FC41-4F1F-7A666033D9CE}"/>
              </a:ext>
            </a:extLst>
          </p:cNvPr>
          <p:cNvPicPr>
            <a:picLocks noChangeAspect="1"/>
          </p:cNvPicPr>
          <p:nvPr/>
        </p:nvPicPr>
        <p:blipFill>
          <a:blip r:embed="rId5"/>
          <a:stretch>
            <a:fillRect/>
          </a:stretch>
        </p:blipFill>
        <p:spPr>
          <a:xfrm>
            <a:off x="7924800" y="3911599"/>
            <a:ext cx="4145140" cy="774701"/>
          </a:xfrm>
          <a:prstGeom prst="rect">
            <a:avLst/>
          </a:prstGeom>
        </p:spPr>
      </p:pic>
    </p:spTree>
    <p:extLst>
      <p:ext uri="{BB962C8B-B14F-4D97-AF65-F5344CB8AC3E}">
        <p14:creationId xmlns:p14="http://schemas.microsoft.com/office/powerpoint/2010/main" val="405458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ircle(in)">
                                      <p:cBhvr>
                                        <p:cTn id="1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Film reel and slate">
            <a:extLst>
              <a:ext uri="{FF2B5EF4-FFF2-40B4-BE49-F238E27FC236}">
                <a16:creationId xmlns:a16="http://schemas.microsoft.com/office/drawing/2014/main" id="{188FD42B-4614-0CA8-A12C-DB0A4A4E3B6A}"/>
              </a:ext>
            </a:extLst>
          </p:cNvPr>
          <p:cNvPicPr>
            <a:picLocks noChangeAspect="1"/>
          </p:cNvPicPr>
          <p:nvPr/>
        </p:nvPicPr>
        <p:blipFill rotWithShape="1">
          <a:blip r:embed="rId3">
            <a:alphaModFix amt="35000"/>
          </a:blip>
          <a:srcRect t="12496" b="3234"/>
          <a:stretch/>
        </p:blipFill>
        <p:spPr>
          <a:xfrm>
            <a:off x="20" y="10"/>
            <a:ext cx="12191980" cy="6857990"/>
          </a:xfrm>
          <a:prstGeom prst="rect">
            <a:avLst/>
          </a:prstGeom>
        </p:spPr>
      </p:pic>
      <p:sp>
        <p:nvSpPr>
          <p:cNvPr id="2" name="Title 1">
            <a:extLst>
              <a:ext uri="{FF2B5EF4-FFF2-40B4-BE49-F238E27FC236}">
                <a16:creationId xmlns:a16="http://schemas.microsoft.com/office/drawing/2014/main" id="{05E2EC39-6795-145E-4C69-D24C042C2D1D}"/>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3000" b="0" i="0" u="none" strike="noStrike" dirty="0"/>
              <a:t>Those proved to be interesting insights into the data, but as I began to work with our group, we decided we wanted to put an emphasis on how shows and movies have changed through the decades.</a:t>
            </a:r>
            <a:endParaRPr lang="en-US" sz="3000" dirty="0"/>
          </a:p>
        </p:txBody>
      </p:sp>
    </p:spTree>
    <p:extLst>
      <p:ext uri="{BB962C8B-B14F-4D97-AF65-F5344CB8AC3E}">
        <p14:creationId xmlns:p14="http://schemas.microsoft.com/office/powerpoint/2010/main" val="169918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35D27-E782-4940-00F6-1420D3703412}"/>
              </a:ext>
            </a:extLst>
          </p:cNvPr>
          <p:cNvSpPr>
            <a:spLocks noGrp="1"/>
          </p:cNvSpPr>
          <p:nvPr>
            <p:ph type="title"/>
          </p:nvPr>
        </p:nvSpPr>
        <p:spPr>
          <a:xfrm>
            <a:off x="913795" y="609600"/>
            <a:ext cx="10353762" cy="1257300"/>
          </a:xfrm>
        </p:spPr>
        <p:txBody>
          <a:bodyPr>
            <a:normAutofit/>
          </a:bodyPr>
          <a:lstStyle/>
          <a:p>
            <a:r>
              <a:rPr lang="en-US" sz="2500" b="0" i="0" u="none" strike="noStrike" dirty="0">
                <a:effectLst/>
                <a:latin typeface="Arial" panose="020B0604020202020204" pitchFamily="34" charset="0"/>
              </a:rPr>
              <a:t> I decided to run </a:t>
            </a:r>
            <a:r>
              <a:rPr lang="en-US" sz="2500" b="1" i="0" u="none" strike="noStrike" dirty="0">
                <a:effectLst/>
                <a:latin typeface="Arial" panose="020B0604020202020204" pitchFamily="34" charset="0"/>
              </a:rPr>
              <a:t>a stepwise regression</a:t>
            </a:r>
            <a:r>
              <a:rPr lang="en-US" sz="2500" b="0" i="0" u="none" strike="noStrike" dirty="0">
                <a:effectLst/>
                <a:latin typeface="Arial" panose="020B0604020202020204" pitchFamily="34" charset="0"/>
              </a:rPr>
              <a:t> to see what the strongest correlating factors were given for ‘release year’. The  Strongest correlations </a:t>
            </a:r>
            <a:r>
              <a:rPr lang="en-US" sz="2500" dirty="0">
                <a:effectLst/>
                <a:latin typeface="Arial" panose="020B0604020202020204" pitchFamily="34" charset="0"/>
              </a:rPr>
              <a:t>shown were</a:t>
            </a:r>
            <a:r>
              <a:rPr lang="en-US" sz="2500" b="0" i="0" u="none" strike="noStrike" dirty="0">
                <a:effectLst/>
                <a:latin typeface="Arial" panose="020B0604020202020204" pitchFamily="34" charset="0"/>
              </a:rPr>
              <a:t>:</a:t>
            </a:r>
          </a:p>
        </p:txBody>
      </p:sp>
      <p:graphicFrame>
        <p:nvGraphicFramePr>
          <p:cNvPr id="20" name="Content Placeholder 2">
            <a:extLst>
              <a:ext uri="{FF2B5EF4-FFF2-40B4-BE49-F238E27FC236}">
                <a16:creationId xmlns:a16="http://schemas.microsoft.com/office/drawing/2014/main" id="{EB956A8B-02D8-6B2B-B319-88B7F5085D0D}"/>
              </a:ext>
            </a:extLst>
          </p:cNvPr>
          <p:cNvGraphicFramePr>
            <a:graphicFrameLocks noGrp="1"/>
          </p:cNvGraphicFramePr>
          <p:nvPr>
            <p:ph idx="1"/>
            <p:extLst>
              <p:ext uri="{D42A27DB-BD31-4B8C-83A1-F6EECF244321}">
                <p14:modId xmlns:p14="http://schemas.microsoft.com/office/powerpoint/2010/main" val="329250766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467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graphicEl>
                                              <a:dgm id="{C6CA367C-A0DC-4E8A-A4EB-E9545A887813}"/>
                                            </p:graphicEl>
                                          </p:spTgt>
                                        </p:tgtEl>
                                        <p:attrNameLst>
                                          <p:attrName>style.visibility</p:attrName>
                                        </p:attrNameLst>
                                      </p:cBhvr>
                                      <p:to>
                                        <p:strVal val="visible"/>
                                      </p:to>
                                    </p:set>
                                    <p:anim calcmode="lin" valueType="num">
                                      <p:cBhvr additive="base">
                                        <p:cTn id="7" dur="500" fill="hold"/>
                                        <p:tgtEl>
                                          <p:spTgt spid="20">
                                            <p:graphicEl>
                                              <a:dgm id="{C6CA367C-A0DC-4E8A-A4EB-E9545A887813}"/>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graphicEl>
                                              <a:dgm id="{C6CA367C-A0DC-4E8A-A4EB-E9545A887813}"/>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graphicEl>
                                              <a:dgm id="{584418A8-22BE-4030-8816-2B47B5CB9578}"/>
                                            </p:graphicEl>
                                          </p:spTgt>
                                        </p:tgtEl>
                                        <p:attrNameLst>
                                          <p:attrName>style.visibility</p:attrName>
                                        </p:attrNameLst>
                                      </p:cBhvr>
                                      <p:to>
                                        <p:strVal val="visible"/>
                                      </p:to>
                                    </p:set>
                                    <p:anim calcmode="lin" valueType="num">
                                      <p:cBhvr additive="base">
                                        <p:cTn id="13" dur="500" fill="hold"/>
                                        <p:tgtEl>
                                          <p:spTgt spid="20">
                                            <p:graphicEl>
                                              <a:dgm id="{584418A8-22BE-4030-8816-2B47B5CB9578}"/>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graphicEl>
                                              <a:dgm id="{584418A8-22BE-4030-8816-2B47B5CB9578}"/>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graphicEl>
                                              <a:dgm id="{3F7DE642-684E-4874-83EE-6EC2504DBC9C}"/>
                                            </p:graphicEl>
                                          </p:spTgt>
                                        </p:tgtEl>
                                        <p:attrNameLst>
                                          <p:attrName>style.visibility</p:attrName>
                                        </p:attrNameLst>
                                      </p:cBhvr>
                                      <p:to>
                                        <p:strVal val="visible"/>
                                      </p:to>
                                    </p:set>
                                    <p:anim calcmode="lin" valueType="num">
                                      <p:cBhvr additive="base">
                                        <p:cTn id="19" dur="500" fill="hold"/>
                                        <p:tgtEl>
                                          <p:spTgt spid="20">
                                            <p:graphicEl>
                                              <a:dgm id="{3F7DE642-684E-4874-83EE-6EC2504DBC9C}"/>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graphicEl>
                                              <a:dgm id="{3F7DE642-684E-4874-83EE-6EC2504DBC9C}"/>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graphicEl>
                                              <a:dgm id="{9E0F7ECA-1999-4BAB-8805-820B8C046E4D}"/>
                                            </p:graphicEl>
                                          </p:spTgt>
                                        </p:tgtEl>
                                        <p:attrNameLst>
                                          <p:attrName>style.visibility</p:attrName>
                                        </p:attrNameLst>
                                      </p:cBhvr>
                                      <p:to>
                                        <p:strVal val="visible"/>
                                      </p:to>
                                    </p:set>
                                    <p:anim calcmode="lin" valueType="num">
                                      <p:cBhvr additive="base">
                                        <p:cTn id="25" dur="500" fill="hold"/>
                                        <p:tgtEl>
                                          <p:spTgt spid="20">
                                            <p:graphicEl>
                                              <a:dgm id="{9E0F7ECA-1999-4BAB-8805-820B8C046E4D}"/>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graphicEl>
                                              <a:dgm id="{9E0F7ECA-1999-4BAB-8805-820B8C046E4D}"/>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graphicEl>
                                              <a:dgm id="{88C48A59-D9CB-4750-A107-9836B6077582}"/>
                                            </p:graphicEl>
                                          </p:spTgt>
                                        </p:tgtEl>
                                        <p:attrNameLst>
                                          <p:attrName>style.visibility</p:attrName>
                                        </p:attrNameLst>
                                      </p:cBhvr>
                                      <p:to>
                                        <p:strVal val="visible"/>
                                      </p:to>
                                    </p:set>
                                    <p:anim calcmode="lin" valueType="num">
                                      <p:cBhvr additive="base">
                                        <p:cTn id="31" dur="500" fill="hold"/>
                                        <p:tgtEl>
                                          <p:spTgt spid="20">
                                            <p:graphicEl>
                                              <a:dgm id="{88C48A59-D9CB-4750-A107-9836B6077582}"/>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graphicEl>
                                              <a:dgm id="{88C48A59-D9CB-4750-A107-9836B6077582}"/>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graphicEl>
                                              <a:dgm id="{4E57E9B9-A660-4221-BA8D-CCA9723426A9}"/>
                                            </p:graphicEl>
                                          </p:spTgt>
                                        </p:tgtEl>
                                        <p:attrNameLst>
                                          <p:attrName>style.visibility</p:attrName>
                                        </p:attrNameLst>
                                      </p:cBhvr>
                                      <p:to>
                                        <p:strVal val="visible"/>
                                      </p:to>
                                    </p:set>
                                    <p:anim calcmode="lin" valueType="num">
                                      <p:cBhvr additive="base">
                                        <p:cTn id="37" dur="500" fill="hold"/>
                                        <p:tgtEl>
                                          <p:spTgt spid="20">
                                            <p:graphicEl>
                                              <a:dgm id="{4E57E9B9-A660-4221-BA8D-CCA9723426A9}"/>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
                                            <p:graphicEl>
                                              <a:dgm id="{4E57E9B9-A660-4221-BA8D-CCA9723426A9}"/>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
                                            <p:graphicEl>
                                              <a:dgm id="{D9CE6217-7495-4D52-A8F7-C3F01C7E3A93}"/>
                                            </p:graphicEl>
                                          </p:spTgt>
                                        </p:tgtEl>
                                        <p:attrNameLst>
                                          <p:attrName>style.visibility</p:attrName>
                                        </p:attrNameLst>
                                      </p:cBhvr>
                                      <p:to>
                                        <p:strVal val="visible"/>
                                      </p:to>
                                    </p:set>
                                    <p:anim calcmode="lin" valueType="num">
                                      <p:cBhvr additive="base">
                                        <p:cTn id="43" dur="500" fill="hold"/>
                                        <p:tgtEl>
                                          <p:spTgt spid="20">
                                            <p:graphicEl>
                                              <a:dgm id="{D9CE6217-7495-4D52-A8F7-C3F01C7E3A93}"/>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
                                            <p:graphicEl>
                                              <a:dgm id="{D9CE6217-7495-4D52-A8F7-C3F01C7E3A93}"/>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graphicEl>
                                              <a:dgm id="{5A53D721-3815-4351-8320-EF395E6D2948}"/>
                                            </p:graphicEl>
                                          </p:spTgt>
                                        </p:tgtEl>
                                        <p:attrNameLst>
                                          <p:attrName>style.visibility</p:attrName>
                                        </p:attrNameLst>
                                      </p:cBhvr>
                                      <p:to>
                                        <p:strVal val="visible"/>
                                      </p:to>
                                    </p:set>
                                    <p:anim calcmode="lin" valueType="num">
                                      <p:cBhvr additive="base">
                                        <p:cTn id="49" dur="500" fill="hold"/>
                                        <p:tgtEl>
                                          <p:spTgt spid="20">
                                            <p:graphicEl>
                                              <a:dgm id="{5A53D721-3815-4351-8320-EF395E6D294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graphicEl>
                                              <a:dgm id="{5A53D721-3815-4351-8320-EF395E6D294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33AE19-C44B-C4B5-6AAF-C6C03FD53B30}"/>
              </a:ext>
            </a:extLst>
          </p:cNvPr>
          <p:cNvSpPr>
            <a:spLocks noGrp="1"/>
          </p:cNvSpPr>
          <p:nvPr>
            <p:ph type="title"/>
          </p:nvPr>
        </p:nvSpPr>
        <p:spPr>
          <a:xfrm>
            <a:off x="913794" y="609599"/>
            <a:ext cx="2799465" cy="5273675"/>
          </a:xfrm>
        </p:spPr>
        <p:txBody>
          <a:bodyPr>
            <a:normAutofit/>
          </a:bodyPr>
          <a:lstStyle/>
          <a:p>
            <a:pPr algn="l"/>
            <a:r>
              <a:rPr lang="en-US" sz="3600" b="0" i="0" u="none" strike="noStrike">
                <a:effectLst/>
                <a:latin typeface="Arial" panose="020B0604020202020204" pitchFamily="34" charset="0"/>
              </a:rPr>
              <a:t>After considering the exploratory tests we decided to examine the following three questions:</a:t>
            </a:r>
            <a:endParaRPr lang="en-US" sz="3600"/>
          </a:p>
        </p:txBody>
      </p:sp>
      <p:sp useBgFill="1">
        <p:nvSpPr>
          <p:cNvPr id="18" name="Freeform: Shape 17">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DA0DF612-5183-8BF7-1CC3-7942339AA46B}"/>
              </a:ext>
            </a:extLst>
          </p:cNvPr>
          <p:cNvGraphicFramePr>
            <a:graphicFrameLocks noGrp="1"/>
          </p:cNvGraphicFramePr>
          <p:nvPr>
            <p:ph idx="1"/>
            <p:extLst>
              <p:ext uri="{D42A27DB-BD31-4B8C-83A1-F6EECF244321}">
                <p14:modId xmlns:p14="http://schemas.microsoft.com/office/powerpoint/2010/main" val="3337687353"/>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313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graphicEl>
                                              <a:dgm id="{F7C2B260-628C-4119-9E1F-82289746CD94}"/>
                                            </p:graphicEl>
                                          </p:spTgt>
                                        </p:tgtEl>
                                        <p:attrNameLst>
                                          <p:attrName>style.visibility</p:attrName>
                                        </p:attrNameLst>
                                      </p:cBhvr>
                                      <p:to>
                                        <p:strVal val="visible"/>
                                      </p:to>
                                    </p:set>
                                    <p:animEffect transition="in" filter="wheel(1)">
                                      <p:cBhvr>
                                        <p:cTn id="7" dur="2000"/>
                                        <p:tgtEl>
                                          <p:spTgt spid="5">
                                            <p:graphicEl>
                                              <a:dgm id="{F7C2B260-628C-4119-9E1F-82289746CD9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graphicEl>
                                              <a:dgm id="{10C5B6CB-963C-47AD-BE59-B3AB39425BE6}"/>
                                            </p:graphicEl>
                                          </p:spTgt>
                                        </p:tgtEl>
                                        <p:attrNameLst>
                                          <p:attrName>style.visibility</p:attrName>
                                        </p:attrNameLst>
                                      </p:cBhvr>
                                      <p:to>
                                        <p:strVal val="visible"/>
                                      </p:to>
                                    </p:set>
                                    <p:animEffect transition="in" filter="wheel(1)">
                                      <p:cBhvr>
                                        <p:cTn id="12" dur="2000"/>
                                        <p:tgtEl>
                                          <p:spTgt spid="5">
                                            <p:graphicEl>
                                              <a:dgm id="{10C5B6CB-963C-47AD-BE59-B3AB39425BE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graphicEl>
                                              <a:dgm id="{71F88943-7299-42AD-B953-AA1A07B58762}"/>
                                            </p:graphicEl>
                                          </p:spTgt>
                                        </p:tgtEl>
                                        <p:attrNameLst>
                                          <p:attrName>style.visibility</p:attrName>
                                        </p:attrNameLst>
                                      </p:cBhvr>
                                      <p:to>
                                        <p:strVal val="visible"/>
                                      </p:to>
                                    </p:set>
                                    <p:animEffect transition="in" filter="wheel(1)">
                                      <p:cBhvr>
                                        <p:cTn id="17" dur="2000"/>
                                        <p:tgtEl>
                                          <p:spTgt spid="5">
                                            <p:graphicEl>
                                              <a:dgm id="{71F88943-7299-42AD-B953-AA1A07B5876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3FE4-54A8-B1E4-F143-2B4C3F951E4E}"/>
              </a:ext>
            </a:extLst>
          </p:cNvPr>
          <p:cNvSpPr>
            <a:spLocks noGrp="1"/>
          </p:cNvSpPr>
          <p:nvPr>
            <p:ph type="title"/>
          </p:nvPr>
        </p:nvSpPr>
        <p:spPr>
          <a:xfrm>
            <a:off x="1375983" y="4876357"/>
            <a:ext cx="9440034" cy="1130260"/>
          </a:xfrm>
        </p:spPr>
        <p:txBody>
          <a:bodyPr vert="horz" lIns="91440" tIns="45720" rIns="91440" bIns="45720" rtlCol="0" anchor="b">
            <a:normAutofit fontScale="90000"/>
          </a:bodyPr>
          <a:lstStyle/>
          <a:p>
            <a:pPr>
              <a:spcAft>
                <a:spcPts val="0"/>
              </a:spcAft>
            </a:pPr>
            <a:r>
              <a:rPr lang="en-US" sz="2800" b="0" i="0" u="none" strike="noStrike" dirty="0"/>
              <a:t>The first thing that I did was break up the release year into 3 separate decades: 1990-1999, 2000-2009, and 2010-2019</a:t>
            </a:r>
            <a:r>
              <a:rPr lang="en-US" sz="2800" dirty="0"/>
              <a:t> – </a:t>
            </a:r>
            <a:br>
              <a:rPr lang="en-US" sz="2800" dirty="0"/>
            </a:br>
            <a:r>
              <a:rPr lang="en-US" sz="2800" dirty="0"/>
              <a:t>90’s, 00’s 10’s </a:t>
            </a:r>
            <a:br>
              <a:rPr lang="en-US" sz="2800" b="0" dirty="0"/>
            </a:br>
            <a:br>
              <a:rPr lang="en-US" sz="1600" dirty="0"/>
            </a:br>
            <a:endParaRPr lang="en-US" sz="1600" dirty="0"/>
          </a:p>
        </p:txBody>
      </p:sp>
      <p:pic>
        <p:nvPicPr>
          <p:cNvPr id="26" name="Picture 25">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43467" y="547807"/>
            <a:ext cx="10905066" cy="3816806"/>
          </a:xfrm>
          <a:prstGeom prst="rect">
            <a:avLst/>
          </a:prstGeom>
        </p:spPr>
      </p:pic>
      <p:pic>
        <p:nvPicPr>
          <p:cNvPr id="4" name="Picture 3">
            <a:extLst>
              <a:ext uri="{FF2B5EF4-FFF2-40B4-BE49-F238E27FC236}">
                <a16:creationId xmlns:a16="http://schemas.microsoft.com/office/drawing/2014/main" id="{D8BCE63C-9681-06FF-304B-A54FC1005056}"/>
              </a:ext>
            </a:extLst>
          </p:cNvPr>
          <p:cNvPicPr>
            <a:picLocks noChangeAspect="1"/>
          </p:cNvPicPr>
          <p:nvPr/>
        </p:nvPicPr>
        <p:blipFill rotWithShape="1">
          <a:blip r:embed="rId4"/>
          <a:srcRect l="16513" r="2" b="2"/>
          <a:stretch/>
        </p:blipFill>
        <p:spPr>
          <a:xfrm>
            <a:off x="1139125" y="839047"/>
            <a:ext cx="2905744" cy="3219450"/>
          </a:xfrm>
          <a:prstGeom prst="rect">
            <a:avLst/>
          </a:prstGeom>
        </p:spPr>
      </p:pic>
      <p:pic>
        <p:nvPicPr>
          <p:cNvPr id="6" name="Picture 5">
            <a:extLst>
              <a:ext uri="{FF2B5EF4-FFF2-40B4-BE49-F238E27FC236}">
                <a16:creationId xmlns:a16="http://schemas.microsoft.com/office/drawing/2014/main" id="{556AFDE7-47F2-40B0-8186-B9D29BD8E86A}"/>
              </a:ext>
            </a:extLst>
          </p:cNvPr>
          <p:cNvPicPr>
            <a:picLocks noChangeAspect="1"/>
          </p:cNvPicPr>
          <p:nvPr/>
        </p:nvPicPr>
        <p:blipFill rotWithShape="1">
          <a:blip r:embed="rId5"/>
          <a:srcRect l="10421" r="2" b="2"/>
          <a:stretch/>
        </p:blipFill>
        <p:spPr>
          <a:xfrm>
            <a:off x="4640728" y="851383"/>
            <a:ext cx="2903827" cy="3217333"/>
          </a:xfrm>
          <a:prstGeom prst="rect">
            <a:avLst/>
          </a:prstGeom>
        </p:spPr>
      </p:pic>
      <p:pic>
        <p:nvPicPr>
          <p:cNvPr id="8" name="Picture 7">
            <a:extLst>
              <a:ext uri="{FF2B5EF4-FFF2-40B4-BE49-F238E27FC236}">
                <a16:creationId xmlns:a16="http://schemas.microsoft.com/office/drawing/2014/main" id="{1FC4CFC9-78BB-7A64-F616-E16DF52741A2}"/>
              </a:ext>
            </a:extLst>
          </p:cNvPr>
          <p:cNvPicPr>
            <a:picLocks noChangeAspect="1"/>
          </p:cNvPicPr>
          <p:nvPr/>
        </p:nvPicPr>
        <p:blipFill rotWithShape="1">
          <a:blip r:embed="rId6"/>
          <a:srcRect l="21008" r="27773" b="3"/>
          <a:stretch/>
        </p:blipFill>
        <p:spPr>
          <a:xfrm>
            <a:off x="8140441" y="839047"/>
            <a:ext cx="2905760" cy="3219450"/>
          </a:xfrm>
          <a:prstGeom prst="rect">
            <a:avLst/>
          </a:prstGeom>
        </p:spPr>
      </p:pic>
    </p:spTree>
    <p:extLst>
      <p:ext uri="{BB962C8B-B14F-4D97-AF65-F5344CB8AC3E}">
        <p14:creationId xmlns:p14="http://schemas.microsoft.com/office/powerpoint/2010/main" val="88912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par>
                                <p:cTn id="18" presetID="6" presetClass="entr" presetSubtype="16"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68B10-B651-331B-7A9F-E84F8605ABD1}"/>
              </a:ext>
            </a:extLst>
          </p:cNvPr>
          <p:cNvSpPr>
            <a:spLocks noGrp="1"/>
          </p:cNvSpPr>
          <p:nvPr>
            <p:ph type="title"/>
          </p:nvPr>
        </p:nvSpPr>
        <p:spPr>
          <a:xfrm>
            <a:off x="924443" y="1023257"/>
            <a:ext cx="3732902" cy="4570457"/>
          </a:xfrm>
          <a:effectLst/>
        </p:spPr>
        <p:txBody>
          <a:bodyPr vert="horz" lIns="91440" tIns="45720" rIns="91440" bIns="45720" rtlCol="0" anchor="ctr">
            <a:normAutofit/>
          </a:bodyPr>
          <a:lstStyle/>
          <a:p>
            <a:pPr algn="l"/>
            <a:r>
              <a:rPr lang="en-US" sz="4000" dirty="0"/>
              <a:t>QUESTION1: </a:t>
            </a:r>
            <a:r>
              <a:rPr lang="en-US" sz="4000" b="0" i="0" u="none" strike="noStrike" dirty="0"/>
              <a:t>How have running times changed through the decades</a:t>
            </a:r>
            <a:r>
              <a:rPr lang="en-US" sz="4000" dirty="0"/>
              <a:t>? </a:t>
            </a:r>
            <a:br>
              <a:rPr lang="en-US" sz="4000" dirty="0"/>
            </a:br>
            <a:endParaRPr lang="en-US" sz="4000" dirty="0"/>
          </a:p>
        </p:txBody>
      </p:sp>
      <p:cxnSp>
        <p:nvCxnSpPr>
          <p:cNvPr id="33" name="Straight Connector 29">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D0FA3E6-BD9B-7EB5-3DEC-177BB77CAB29}"/>
              </a:ext>
            </a:extLst>
          </p:cNvPr>
          <p:cNvSpPr txBox="1"/>
          <p:nvPr/>
        </p:nvSpPr>
        <p:spPr>
          <a:xfrm>
            <a:off x="5252560" y="1023257"/>
            <a:ext cx="6025645" cy="4570457"/>
          </a:xfrm>
          <a:prstGeom prst="rect">
            <a:avLst/>
          </a:prstGeom>
          <a:effectLst/>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 order to answer the first question, I needed to first explore the means of each and see how they compared to one another. However, after looking at the sample size present in each of the separate decades I saw that there was quite a large gap, so a traditional ANOVA probably would not be the best test to run in this situation. So, I did some research and learned that a test known </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as ‘Kruskal-Wallis</a:t>
            </a: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will test for variance when the data is non-parametric, and so that’s the test that I employed. </a:t>
            </a:r>
            <a:endParaRPr lang="en-US" b="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test for both shows and movies came back with the result that </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there </a:t>
            </a: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IS</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 significant difference between run times over the decades!</a:t>
            </a:r>
          </a:p>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So, I went back to look at the averages and found the following…</a:t>
            </a:r>
            <a:b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3716714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FAAC-4E2B-827F-2857-CD07D52EA297}"/>
              </a:ext>
            </a:extLst>
          </p:cNvPr>
          <p:cNvSpPr>
            <a:spLocks noGrp="1"/>
          </p:cNvSpPr>
          <p:nvPr>
            <p:ph type="title"/>
          </p:nvPr>
        </p:nvSpPr>
        <p:spPr>
          <a:xfrm>
            <a:off x="941612" y="4358529"/>
            <a:ext cx="5632101" cy="1242372"/>
          </a:xfrm>
        </p:spPr>
        <p:txBody>
          <a:bodyPr vert="horz" lIns="91440" tIns="45720" rIns="91440" bIns="45720" rtlCol="0" anchor="b">
            <a:normAutofit fontScale="90000"/>
          </a:bodyPr>
          <a:lstStyle/>
          <a:p>
            <a:r>
              <a:rPr lang="en-US" sz="3400" dirty="0"/>
              <a:t>Runtimes for Netflix shows were considerably shorter in the 1990’s but remained fairly constant for the last two decades. </a:t>
            </a:r>
          </a:p>
        </p:txBody>
      </p:sp>
      <p:cxnSp>
        <p:nvCxnSpPr>
          <p:cNvPr id="15" name="Straight Connector 14">
            <a:extLst>
              <a:ext uri="{FF2B5EF4-FFF2-40B4-BE49-F238E27FC236}">
                <a16:creationId xmlns:a16="http://schemas.microsoft.com/office/drawing/2014/main" id="{7FFF4045-1FA0-4BCA-BB0A-CB893F51DD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696734"/>
            <a:ext cx="4645152" cy="0"/>
          </a:xfrm>
          <a:prstGeom prst="line">
            <a:avLst/>
          </a:prstGeom>
          <a:ln w="38100" cap="sq">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3" descr="Chart, line chart&#10;&#10;Description automatically generated">
            <a:extLst>
              <a:ext uri="{FF2B5EF4-FFF2-40B4-BE49-F238E27FC236}">
                <a16:creationId xmlns:a16="http://schemas.microsoft.com/office/drawing/2014/main" id="{55D75C00-3E9B-91F5-8B67-D058C2477139}"/>
              </a:ext>
            </a:extLst>
          </p:cNvPr>
          <p:cNvPicPr>
            <a:picLocks noChangeAspect="1"/>
          </p:cNvPicPr>
          <p:nvPr/>
        </p:nvPicPr>
        <p:blipFill>
          <a:blip r:embed="rId3"/>
          <a:stretch>
            <a:fillRect/>
          </a:stretch>
        </p:blipFill>
        <p:spPr>
          <a:xfrm>
            <a:off x="1011801" y="643467"/>
            <a:ext cx="5491724" cy="2828238"/>
          </a:xfrm>
          <a:prstGeom prst="rect">
            <a:avLst/>
          </a:prstGeom>
        </p:spPr>
      </p:pic>
      <p:cxnSp>
        <p:nvCxnSpPr>
          <p:cNvPr id="17" name="Straight Connector 16">
            <a:extLst>
              <a:ext uri="{FF2B5EF4-FFF2-40B4-BE49-F238E27FC236}">
                <a16:creationId xmlns:a16="http://schemas.microsoft.com/office/drawing/2014/main" id="{B2B6E864-7D0D-4B47-AF74-19F1A33403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3619"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6" name="Picture 5" descr="Table&#10;&#10;Description automatically generated">
            <a:extLst>
              <a:ext uri="{FF2B5EF4-FFF2-40B4-BE49-F238E27FC236}">
                <a16:creationId xmlns:a16="http://schemas.microsoft.com/office/drawing/2014/main" id="{6F937E38-F89C-7E80-DFCA-4B9F67904233}"/>
              </a:ext>
            </a:extLst>
          </p:cNvPr>
          <p:cNvPicPr>
            <a:picLocks noChangeAspect="1"/>
          </p:cNvPicPr>
          <p:nvPr/>
        </p:nvPicPr>
        <p:blipFill>
          <a:blip r:embed="rId4"/>
          <a:stretch>
            <a:fillRect/>
          </a:stretch>
        </p:blipFill>
        <p:spPr>
          <a:xfrm>
            <a:off x="8842946" y="330257"/>
            <a:ext cx="2054599" cy="1615978"/>
          </a:xfrm>
          <a:prstGeom prst="rect">
            <a:avLst/>
          </a:prstGeom>
        </p:spPr>
      </p:pic>
      <p:cxnSp>
        <p:nvCxnSpPr>
          <p:cNvPr id="19" name="Straight Connector 18">
            <a:extLst>
              <a:ext uri="{FF2B5EF4-FFF2-40B4-BE49-F238E27FC236}">
                <a16:creationId xmlns:a16="http://schemas.microsoft.com/office/drawing/2014/main" id="{F0C5AB4D-DA79-4C64-B24C-A5ED433F31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2286000"/>
            <a:ext cx="4645152"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8" name="Picture 7" descr="Table&#10;&#10;Description automatically generated">
            <a:extLst>
              <a:ext uri="{FF2B5EF4-FFF2-40B4-BE49-F238E27FC236}">
                <a16:creationId xmlns:a16="http://schemas.microsoft.com/office/drawing/2014/main" id="{D475D020-DC5E-33B3-A9EB-62457462D203}"/>
              </a:ext>
            </a:extLst>
          </p:cNvPr>
          <p:cNvPicPr>
            <a:picLocks noChangeAspect="1"/>
          </p:cNvPicPr>
          <p:nvPr/>
        </p:nvPicPr>
        <p:blipFill>
          <a:blip r:embed="rId5"/>
          <a:stretch>
            <a:fillRect/>
          </a:stretch>
        </p:blipFill>
        <p:spPr>
          <a:xfrm>
            <a:off x="8945313" y="2607732"/>
            <a:ext cx="1849863" cy="1663254"/>
          </a:xfrm>
          <a:prstGeom prst="rect">
            <a:avLst/>
          </a:prstGeom>
        </p:spPr>
      </p:pic>
      <p:cxnSp>
        <p:nvCxnSpPr>
          <p:cNvPr id="21" name="Straight Connector 20">
            <a:extLst>
              <a:ext uri="{FF2B5EF4-FFF2-40B4-BE49-F238E27FC236}">
                <a16:creationId xmlns:a16="http://schemas.microsoft.com/office/drawing/2014/main" id="{CA8D2CBD-43F3-4B60-93C6-2E260BA75A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4572000"/>
            <a:ext cx="4645152"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D8C39EB-1360-CA9F-42C9-629735D251B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947464" y="4873015"/>
            <a:ext cx="1845562" cy="1683970"/>
          </a:xfrm>
          <a:prstGeom prst="rect">
            <a:avLst/>
          </a:prstGeom>
        </p:spPr>
      </p:pic>
      <p:sp>
        <p:nvSpPr>
          <p:cNvPr id="11" name="TextBox 10">
            <a:extLst>
              <a:ext uri="{FF2B5EF4-FFF2-40B4-BE49-F238E27FC236}">
                <a16:creationId xmlns:a16="http://schemas.microsoft.com/office/drawing/2014/main" id="{B37B6358-96C5-967A-BD5F-7AC25B9AA90A}"/>
              </a:ext>
            </a:extLst>
          </p:cNvPr>
          <p:cNvSpPr txBox="1"/>
          <p:nvPr/>
        </p:nvSpPr>
        <p:spPr>
          <a:xfrm>
            <a:off x="7858125" y="2847975"/>
            <a:ext cx="819150" cy="1169551"/>
          </a:xfrm>
          <a:prstGeom prst="rect">
            <a:avLst/>
          </a:prstGeom>
          <a:noFill/>
        </p:spPr>
        <p:txBody>
          <a:bodyPr wrap="square" rtlCol="0">
            <a:spAutoFit/>
          </a:bodyPr>
          <a:lstStyle/>
          <a:p>
            <a:r>
              <a:rPr lang="en-US" sz="1400" dirty="0"/>
              <a:t>2010’s average runtime for shows</a:t>
            </a:r>
          </a:p>
        </p:txBody>
      </p:sp>
      <p:sp>
        <p:nvSpPr>
          <p:cNvPr id="12" name="TextBox 11">
            <a:extLst>
              <a:ext uri="{FF2B5EF4-FFF2-40B4-BE49-F238E27FC236}">
                <a16:creationId xmlns:a16="http://schemas.microsoft.com/office/drawing/2014/main" id="{0E677515-272A-7767-7402-8FF20D76D71C}"/>
              </a:ext>
            </a:extLst>
          </p:cNvPr>
          <p:cNvSpPr txBox="1"/>
          <p:nvPr/>
        </p:nvSpPr>
        <p:spPr>
          <a:xfrm>
            <a:off x="7858125" y="5115126"/>
            <a:ext cx="705586" cy="1446550"/>
          </a:xfrm>
          <a:prstGeom prst="rect">
            <a:avLst/>
          </a:prstGeom>
          <a:noFill/>
        </p:spPr>
        <p:txBody>
          <a:bodyPr wrap="square" rtlCol="0">
            <a:spAutoFit/>
          </a:bodyPr>
          <a:lstStyle/>
          <a:p>
            <a:r>
              <a:rPr lang="en-US" sz="1400" dirty="0"/>
              <a:t>1990’s average runtime for shows</a:t>
            </a:r>
          </a:p>
          <a:p>
            <a:endParaRPr lang="en-US" dirty="0"/>
          </a:p>
        </p:txBody>
      </p:sp>
      <p:sp>
        <p:nvSpPr>
          <p:cNvPr id="13" name="TextBox 12">
            <a:extLst>
              <a:ext uri="{FF2B5EF4-FFF2-40B4-BE49-F238E27FC236}">
                <a16:creationId xmlns:a16="http://schemas.microsoft.com/office/drawing/2014/main" id="{51557448-0432-8D51-C2CD-C01678C7A041}"/>
              </a:ext>
            </a:extLst>
          </p:cNvPr>
          <p:cNvSpPr txBox="1"/>
          <p:nvPr/>
        </p:nvSpPr>
        <p:spPr>
          <a:xfrm>
            <a:off x="7734300" y="643467"/>
            <a:ext cx="942974" cy="1231106"/>
          </a:xfrm>
          <a:prstGeom prst="rect">
            <a:avLst/>
          </a:prstGeom>
          <a:noFill/>
        </p:spPr>
        <p:txBody>
          <a:bodyPr wrap="square" rtlCol="0">
            <a:spAutoFit/>
          </a:bodyPr>
          <a:lstStyle/>
          <a:p>
            <a:r>
              <a:rPr lang="en-US" sz="1400" dirty="0"/>
              <a:t>2020’s average runtime for shows</a:t>
            </a:r>
          </a:p>
          <a:p>
            <a:endParaRPr lang="en-US" dirty="0"/>
          </a:p>
        </p:txBody>
      </p:sp>
    </p:spTree>
    <p:extLst>
      <p:ext uri="{BB962C8B-B14F-4D97-AF65-F5344CB8AC3E}">
        <p14:creationId xmlns:p14="http://schemas.microsoft.com/office/powerpoint/2010/main" val="266736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1CEDA-45BF-64B7-C554-04AA004D0E4C}"/>
              </a:ext>
            </a:extLst>
          </p:cNvPr>
          <p:cNvSpPr>
            <a:spLocks noGrp="1"/>
          </p:cNvSpPr>
          <p:nvPr>
            <p:ph type="title"/>
          </p:nvPr>
        </p:nvSpPr>
        <p:spPr>
          <a:xfrm>
            <a:off x="1075455" y="3923930"/>
            <a:ext cx="10030510" cy="1242625"/>
          </a:xfrm>
        </p:spPr>
        <p:txBody>
          <a:bodyPr vert="horz" lIns="91440" tIns="45720" rIns="91440" bIns="45720" rtlCol="0" anchor="b">
            <a:normAutofit/>
          </a:bodyPr>
          <a:lstStyle/>
          <a:p>
            <a:r>
              <a:rPr lang="en-US" sz="2200" dirty="0"/>
              <a:t>Movie times were considerably longer in the 90’s and 00’s than in the last decade. Movie times have decreased significantly since 2010. </a:t>
            </a:r>
          </a:p>
        </p:txBody>
      </p:sp>
      <p:sp>
        <p:nvSpPr>
          <p:cNvPr id="20" name="Rectangle 19">
            <a:extLst>
              <a:ext uri="{FF2B5EF4-FFF2-40B4-BE49-F238E27FC236}">
                <a16:creationId xmlns:a16="http://schemas.microsoft.com/office/drawing/2014/main" id="{41A156E7-2308-44C1-AFC5-BDC68FEF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053"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0037EE4-F862-416C-B03E-64B097F1C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2764"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10;&#10;Description automatically generated">
            <a:extLst>
              <a:ext uri="{FF2B5EF4-FFF2-40B4-BE49-F238E27FC236}">
                <a16:creationId xmlns:a16="http://schemas.microsoft.com/office/drawing/2014/main" id="{A57929E3-816F-6F04-AE20-7E4713444025}"/>
              </a:ext>
            </a:extLst>
          </p:cNvPr>
          <p:cNvPicPr>
            <a:picLocks noChangeAspect="1"/>
          </p:cNvPicPr>
          <p:nvPr/>
        </p:nvPicPr>
        <p:blipFill rotWithShape="1">
          <a:blip r:embed="rId3"/>
          <a:srcRect r="9129" b="-1"/>
          <a:stretch/>
        </p:blipFill>
        <p:spPr>
          <a:xfrm>
            <a:off x="3826766" y="995639"/>
            <a:ext cx="1611473" cy="2194560"/>
          </a:xfrm>
          <a:prstGeom prst="rect">
            <a:avLst/>
          </a:prstGeom>
        </p:spPr>
      </p:pic>
      <p:sp>
        <p:nvSpPr>
          <p:cNvPr id="24" name="Rectangle 23">
            <a:extLst>
              <a:ext uri="{FF2B5EF4-FFF2-40B4-BE49-F238E27FC236}">
                <a16:creationId xmlns:a16="http://schemas.microsoft.com/office/drawing/2014/main" id="{0ECD7396-5A48-4665-B16F-51151FE71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5475"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able&#10;&#10;Description automatically generated">
            <a:extLst>
              <a:ext uri="{FF2B5EF4-FFF2-40B4-BE49-F238E27FC236}">
                <a16:creationId xmlns:a16="http://schemas.microsoft.com/office/drawing/2014/main" id="{78CE3B59-3E56-9AF0-CD18-129FAD2A269F}"/>
              </a:ext>
            </a:extLst>
          </p:cNvPr>
          <p:cNvPicPr>
            <a:picLocks noChangeAspect="1"/>
          </p:cNvPicPr>
          <p:nvPr/>
        </p:nvPicPr>
        <p:blipFill rotWithShape="1">
          <a:blip r:embed="rId4"/>
          <a:srcRect r="12615" b="-1"/>
          <a:stretch/>
        </p:blipFill>
        <p:spPr>
          <a:xfrm>
            <a:off x="6707110" y="1100414"/>
            <a:ext cx="1614388" cy="219456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67DC7EC2-29B4-1DB9-4569-7B1FA2B1DDFD}"/>
              </a:ext>
            </a:extLst>
          </p:cNvPr>
          <p:cNvPicPr>
            <a:picLocks noChangeAspect="1"/>
          </p:cNvPicPr>
          <p:nvPr/>
        </p:nvPicPr>
        <p:blipFill rotWithShape="1">
          <a:blip r:embed="rId5"/>
          <a:srcRect l="12213" r="14975" b="-1"/>
          <a:stretch/>
        </p:blipFill>
        <p:spPr>
          <a:xfrm>
            <a:off x="971208" y="995639"/>
            <a:ext cx="1614194" cy="2194560"/>
          </a:xfrm>
          <a:prstGeom prst="rect">
            <a:avLst/>
          </a:prstGeom>
        </p:spPr>
      </p:pic>
      <p:sp>
        <p:nvSpPr>
          <p:cNvPr id="26" name="Rectangle 25">
            <a:extLst>
              <a:ext uri="{FF2B5EF4-FFF2-40B4-BE49-F238E27FC236}">
                <a16:creationId xmlns:a16="http://schemas.microsoft.com/office/drawing/2014/main" id="{AB3D19C7-11BA-4EB2-BF56-6C1C300DA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8186" y="826094"/>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line chart&#10;&#10;Description automatically generated">
            <a:extLst>
              <a:ext uri="{FF2B5EF4-FFF2-40B4-BE49-F238E27FC236}">
                <a16:creationId xmlns:a16="http://schemas.microsoft.com/office/drawing/2014/main" id="{86170954-2BFF-643B-DB50-126541150276}"/>
              </a:ext>
            </a:extLst>
          </p:cNvPr>
          <p:cNvPicPr>
            <a:picLocks noChangeAspect="1"/>
          </p:cNvPicPr>
          <p:nvPr/>
        </p:nvPicPr>
        <p:blipFill rotWithShape="1">
          <a:blip r:embed="rId6"/>
          <a:srcRect l="25310" r="36572" b="-1"/>
          <a:stretch/>
        </p:blipFill>
        <p:spPr>
          <a:xfrm>
            <a:off x="9409698" y="1100414"/>
            <a:ext cx="1616452" cy="2194560"/>
          </a:xfrm>
          <a:prstGeom prst="rect">
            <a:avLst/>
          </a:prstGeom>
        </p:spPr>
      </p:pic>
      <p:sp>
        <p:nvSpPr>
          <p:cNvPr id="11" name="TextBox 10">
            <a:extLst>
              <a:ext uri="{FF2B5EF4-FFF2-40B4-BE49-F238E27FC236}">
                <a16:creationId xmlns:a16="http://schemas.microsoft.com/office/drawing/2014/main" id="{B4CA0487-44F5-32FF-C574-45742191FFD9}"/>
              </a:ext>
            </a:extLst>
          </p:cNvPr>
          <p:cNvSpPr txBox="1"/>
          <p:nvPr/>
        </p:nvSpPr>
        <p:spPr>
          <a:xfrm>
            <a:off x="660053" y="303172"/>
            <a:ext cx="2359477" cy="338554"/>
          </a:xfrm>
          <a:prstGeom prst="rect">
            <a:avLst/>
          </a:prstGeom>
          <a:noFill/>
        </p:spPr>
        <p:txBody>
          <a:bodyPr wrap="square" rtlCol="0">
            <a:spAutoFit/>
          </a:bodyPr>
          <a:lstStyle/>
          <a:p>
            <a:r>
              <a:rPr lang="en-US" sz="1600" dirty="0"/>
              <a:t>1990’s average movie time</a:t>
            </a:r>
          </a:p>
        </p:txBody>
      </p:sp>
      <p:sp>
        <p:nvSpPr>
          <p:cNvPr id="13" name="TextBox 12">
            <a:extLst>
              <a:ext uri="{FF2B5EF4-FFF2-40B4-BE49-F238E27FC236}">
                <a16:creationId xmlns:a16="http://schemas.microsoft.com/office/drawing/2014/main" id="{5BCAC4D4-F869-7BEB-6AE9-F724C7E0E7CD}"/>
              </a:ext>
            </a:extLst>
          </p:cNvPr>
          <p:cNvSpPr txBox="1"/>
          <p:nvPr/>
        </p:nvSpPr>
        <p:spPr>
          <a:xfrm>
            <a:off x="3649220" y="303172"/>
            <a:ext cx="2875405" cy="307777"/>
          </a:xfrm>
          <a:prstGeom prst="rect">
            <a:avLst/>
          </a:prstGeom>
          <a:noFill/>
        </p:spPr>
        <p:txBody>
          <a:bodyPr wrap="square">
            <a:spAutoFit/>
          </a:bodyPr>
          <a:lstStyle/>
          <a:p>
            <a:r>
              <a:rPr lang="en-US" sz="1400" dirty="0"/>
              <a:t>2000’s average movie time</a:t>
            </a:r>
          </a:p>
        </p:txBody>
      </p:sp>
      <p:sp>
        <p:nvSpPr>
          <p:cNvPr id="14" name="TextBox 13">
            <a:extLst>
              <a:ext uri="{FF2B5EF4-FFF2-40B4-BE49-F238E27FC236}">
                <a16:creationId xmlns:a16="http://schemas.microsoft.com/office/drawing/2014/main" id="{A3DD2CE8-4B11-B98A-9F92-5FB7CACE5DBE}"/>
              </a:ext>
            </a:extLst>
          </p:cNvPr>
          <p:cNvSpPr txBox="1"/>
          <p:nvPr/>
        </p:nvSpPr>
        <p:spPr>
          <a:xfrm>
            <a:off x="6090710" y="287783"/>
            <a:ext cx="2359477" cy="338554"/>
          </a:xfrm>
          <a:prstGeom prst="rect">
            <a:avLst/>
          </a:prstGeom>
          <a:noFill/>
        </p:spPr>
        <p:txBody>
          <a:bodyPr wrap="square" rtlCol="0">
            <a:spAutoFit/>
          </a:bodyPr>
          <a:lstStyle/>
          <a:p>
            <a:r>
              <a:rPr lang="en-US" sz="1600" dirty="0"/>
              <a:t>2010’s average movie time</a:t>
            </a:r>
          </a:p>
        </p:txBody>
      </p:sp>
      <p:sp>
        <p:nvSpPr>
          <p:cNvPr id="16" name="TextBox 15">
            <a:extLst>
              <a:ext uri="{FF2B5EF4-FFF2-40B4-BE49-F238E27FC236}">
                <a16:creationId xmlns:a16="http://schemas.microsoft.com/office/drawing/2014/main" id="{4A89A8B2-2512-CE65-A6C1-FA3DDFF88EA2}"/>
              </a:ext>
            </a:extLst>
          </p:cNvPr>
          <p:cNvSpPr txBox="1"/>
          <p:nvPr/>
        </p:nvSpPr>
        <p:spPr>
          <a:xfrm>
            <a:off x="8899178" y="285470"/>
            <a:ext cx="2730847" cy="338554"/>
          </a:xfrm>
          <a:prstGeom prst="rect">
            <a:avLst/>
          </a:prstGeom>
          <a:noFill/>
        </p:spPr>
        <p:txBody>
          <a:bodyPr wrap="square" rtlCol="0">
            <a:spAutoFit/>
          </a:bodyPr>
          <a:lstStyle/>
          <a:p>
            <a:r>
              <a:rPr lang="en-US" sz="1600" dirty="0"/>
              <a:t>All decade's average movie time</a:t>
            </a:r>
          </a:p>
        </p:txBody>
      </p:sp>
    </p:spTree>
    <p:extLst>
      <p:ext uri="{BB962C8B-B14F-4D97-AF65-F5344CB8AC3E}">
        <p14:creationId xmlns:p14="http://schemas.microsoft.com/office/powerpoint/2010/main" val="263363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par>
                                <p:cTn id="23" presetID="6" presetClass="entr" presetSubtype="16"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in)">
                                      <p:cBhvr>
                                        <p:cTn id="2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0" name="Rectangle 33">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41" name="Rectangle 35">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5768E-8205-4BD7-EDD6-AA38394BEDAC}"/>
              </a:ext>
            </a:extLst>
          </p:cNvPr>
          <p:cNvSpPr>
            <a:spLocks noGrp="1"/>
          </p:cNvSpPr>
          <p:nvPr>
            <p:ph type="ctrTitle"/>
          </p:nvPr>
        </p:nvSpPr>
        <p:spPr>
          <a:xfrm>
            <a:off x="1008889" y="1097280"/>
            <a:ext cx="6043875" cy="4626864"/>
          </a:xfrm>
        </p:spPr>
        <p:txBody>
          <a:bodyPr anchor="ctr">
            <a:normAutofit/>
          </a:bodyPr>
          <a:lstStyle/>
          <a:p>
            <a:pPr algn="r"/>
            <a:r>
              <a:rPr lang="en-US" sz="4800" dirty="0">
                <a:solidFill>
                  <a:schemeClr val="tx1"/>
                </a:solidFill>
              </a:rPr>
              <a:t>QUESTION 2:</a:t>
            </a:r>
            <a:br>
              <a:rPr lang="en-US" sz="4800" dirty="0">
                <a:solidFill>
                  <a:schemeClr val="tx1"/>
                </a:solidFill>
              </a:rPr>
            </a:br>
            <a:r>
              <a:rPr lang="en-US" sz="4800" b="1" i="0" u="none" strike="noStrike" dirty="0">
                <a:solidFill>
                  <a:schemeClr val="tx1"/>
                </a:solidFill>
                <a:effectLst/>
              </a:rPr>
              <a:t>Have IMDB ratings changed for movies and shows over the decades? If, so how? </a:t>
            </a:r>
            <a:endParaRPr lang="en-US" sz="4800" dirty="0">
              <a:solidFill>
                <a:schemeClr val="tx1"/>
              </a:solidFill>
            </a:endParaRPr>
          </a:p>
        </p:txBody>
      </p:sp>
      <p:sp>
        <p:nvSpPr>
          <p:cNvPr id="3" name="Subtitle 2">
            <a:extLst>
              <a:ext uri="{FF2B5EF4-FFF2-40B4-BE49-F238E27FC236}">
                <a16:creationId xmlns:a16="http://schemas.microsoft.com/office/drawing/2014/main" id="{04810288-C9A1-1E00-0B72-DD6836EC70A0}"/>
              </a:ext>
            </a:extLst>
          </p:cNvPr>
          <p:cNvSpPr>
            <a:spLocks noGrp="1"/>
          </p:cNvSpPr>
          <p:nvPr>
            <p:ph type="subTitle" idx="1"/>
          </p:nvPr>
        </p:nvSpPr>
        <p:spPr>
          <a:xfrm>
            <a:off x="8022028" y="1097280"/>
            <a:ext cx="3256177" cy="4626863"/>
          </a:xfrm>
        </p:spPr>
        <p:txBody>
          <a:bodyPr anchor="ctr">
            <a:normAutofit/>
          </a:bodyPr>
          <a:lstStyle/>
          <a:p>
            <a:pPr algn="l"/>
            <a:r>
              <a:rPr lang="en-US" b="0" i="0" u="none" strike="noStrike" dirty="0">
                <a:effectLst/>
                <a:latin typeface="+mj-lt"/>
              </a:rPr>
              <a:t>Running the same tests on IMDB scores </a:t>
            </a:r>
            <a:r>
              <a:rPr lang="en-US" dirty="0">
                <a:effectLst/>
                <a:latin typeface="+mj-lt"/>
              </a:rPr>
              <a:t>as I did on runtimes </a:t>
            </a:r>
            <a:r>
              <a:rPr lang="en-US" b="0" i="0" u="none" strike="noStrike" dirty="0">
                <a:effectLst/>
                <a:latin typeface="+mj-lt"/>
              </a:rPr>
              <a:t>over the decades showed </a:t>
            </a:r>
            <a:r>
              <a:rPr lang="en-US" dirty="0">
                <a:effectLst/>
                <a:latin typeface="+mj-lt"/>
              </a:rPr>
              <a:t>that there is some statistically significant variance to be explored!</a:t>
            </a:r>
            <a:endParaRPr lang="en-US" dirty="0">
              <a:latin typeface="+mj-lt"/>
            </a:endParaRPr>
          </a:p>
        </p:txBody>
      </p:sp>
      <p:cxnSp>
        <p:nvCxnSpPr>
          <p:cNvPr id="42" name="Straight Connector 37">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9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10C105-EEB5-43F7-AA95-5DDB920D75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33743" y="965201"/>
            <a:ext cx="3413156" cy="4562472"/>
          </a:xfrm>
        </p:spPr>
        <p:txBody>
          <a:bodyPr anchor="ctr">
            <a:normAutofit/>
          </a:bodyPr>
          <a:lstStyle/>
          <a:p>
            <a:pPr algn="l"/>
            <a:r>
              <a:rPr lang="en-US" sz="3600"/>
              <a:t>NETFLIX</a:t>
            </a:r>
          </a:p>
        </p:txBody>
      </p:sp>
      <p:pic>
        <p:nvPicPr>
          <p:cNvPr id="11" name="Picture 10">
            <a:extLst>
              <a:ext uri="{FF2B5EF4-FFF2-40B4-BE49-F238E27FC236}">
                <a16:creationId xmlns:a16="http://schemas.microsoft.com/office/drawing/2014/main" id="{94BF495F-706E-4740-8918-C1F52CEA9D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4" name="Content Placeholder 3">
            <a:extLst>
              <a:ext uri="{FF2B5EF4-FFF2-40B4-BE49-F238E27FC236}">
                <a16:creationId xmlns:a16="http://schemas.microsoft.com/office/drawing/2014/main" id="{822029BB-25C1-BB92-C54F-DD3FFF55C17A}"/>
              </a:ext>
            </a:extLst>
          </p:cNvPr>
          <p:cNvSpPr>
            <a:spLocks noGrp="1"/>
          </p:cNvSpPr>
          <p:nvPr>
            <p:ph idx="1"/>
          </p:nvPr>
        </p:nvSpPr>
        <p:spPr>
          <a:xfrm>
            <a:off x="5148943" y="965200"/>
            <a:ext cx="6118614" cy="4562473"/>
          </a:xfrm>
        </p:spPr>
        <p:txBody>
          <a:bodyPr anchor="ctr">
            <a:normAutofit/>
          </a:bodyPr>
          <a:lstStyle/>
          <a:p>
            <a:r>
              <a:rPr lang="en-US" dirty="0"/>
              <a:t>I can still remember the excitement of running to our mailbox to see if our latest Netflix DVD had come in the mail! </a:t>
            </a:r>
          </a:p>
          <a:p>
            <a:pPr marL="36900" indent="0">
              <a:buNone/>
            </a:pPr>
            <a:endParaRPr lang="en-US" dirty="0"/>
          </a:p>
          <a:p>
            <a:r>
              <a:rPr lang="en-US" b="0" i="0" dirty="0">
                <a:effectLst/>
                <a:latin typeface="Open Sans" panose="020B0606030504020204" pitchFamily="34" charset="0"/>
              </a:rPr>
              <a:t> </a:t>
            </a:r>
            <a:r>
              <a:rPr lang="en-US" b="0" i="0" dirty="0">
                <a:effectLst/>
                <a:latin typeface="Goudy Old Style" panose="02020502050305020303" pitchFamily="18" charset="0"/>
              </a:rPr>
              <a:t>Fast forward two decades and Netflix has become one of the biggest TV and movie studios in the world, with more subscribers than all the cable TV channels in America combined.</a:t>
            </a:r>
          </a:p>
          <a:p>
            <a:pPr marL="36900" indent="0">
              <a:buNone/>
            </a:pPr>
            <a:endParaRPr lang="en-US" dirty="0">
              <a:latin typeface="Goudy Old Style" panose="02020502050305020303" pitchFamily="18" charset="0"/>
            </a:endParaRPr>
          </a:p>
        </p:txBody>
      </p:sp>
    </p:spTree>
    <p:extLst>
      <p:ext uri="{BB962C8B-B14F-4D97-AF65-F5344CB8AC3E}">
        <p14:creationId xmlns:p14="http://schemas.microsoft.com/office/powerpoint/2010/main" val="65144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FC5A8-3F71-B8CD-EE63-A49DF00AAF78}"/>
              </a:ext>
            </a:extLst>
          </p:cNvPr>
          <p:cNvSpPr>
            <a:spLocks noGrp="1"/>
          </p:cNvSpPr>
          <p:nvPr>
            <p:ph type="title"/>
          </p:nvPr>
        </p:nvSpPr>
        <p:spPr>
          <a:xfrm>
            <a:off x="913795" y="609599"/>
            <a:ext cx="5978072" cy="1481150"/>
          </a:xfrm>
        </p:spPr>
        <p:txBody>
          <a:bodyPr>
            <a:normAutofit/>
          </a:bodyPr>
          <a:lstStyle/>
          <a:p>
            <a:r>
              <a:rPr lang="en-US" sz="3200" dirty="0"/>
              <a:t>How have IMDB scores changed for shows over the decades?</a:t>
            </a:r>
          </a:p>
        </p:txBody>
      </p:sp>
      <p:sp>
        <p:nvSpPr>
          <p:cNvPr id="11" name="Content Placeholder 10">
            <a:extLst>
              <a:ext uri="{FF2B5EF4-FFF2-40B4-BE49-F238E27FC236}">
                <a16:creationId xmlns:a16="http://schemas.microsoft.com/office/drawing/2014/main" id="{BA56150A-8D7B-7941-C4A5-DE538A24922A}"/>
              </a:ext>
            </a:extLst>
          </p:cNvPr>
          <p:cNvSpPr>
            <a:spLocks noGrp="1"/>
          </p:cNvSpPr>
          <p:nvPr>
            <p:ph idx="1"/>
          </p:nvPr>
        </p:nvSpPr>
        <p:spPr>
          <a:xfrm>
            <a:off x="913795" y="2279176"/>
            <a:ext cx="5978072" cy="3415672"/>
          </a:xfrm>
        </p:spPr>
        <p:txBody>
          <a:bodyPr anchor="ctr">
            <a:normAutofit/>
          </a:bodyPr>
          <a:lstStyle/>
          <a:p>
            <a:r>
              <a:rPr lang="en-US" dirty="0"/>
              <a:t>1 = 1990-1999</a:t>
            </a:r>
          </a:p>
          <a:p>
            <a:r>
              <a:rPr lang="en-US" dirty="0"/>
              <a:t>2 = 2000-2009</a:t>
            </a:r>
          </a:p>
          <a:p>
            <a:r>
              <a:rPr lang="en-US" dirty="0"/>
              <a:t>3 = 2009-2019</a:t>
            </a:r>
          </a:p>
          <a:p>
            <a:r>
              <a:rPr lang="en-US" dirty="0"/>
              <a:t>We can see that while the ratings for shows have not varied drastically, the most recent decade shows a slight decline in average rating. </a:t>
            </a:r>
          </a:p>
        </p:txBody>
      </p:sp>
      <p:pic>
        <p:nvPicPr>
          <p:cNvPr id="16" name="Picture 15">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7" name="Picture 6" descr="Table&#10;&#10;Description automatically generated">
            <a:extLst>
              <a:ext uri="{FF2B5EF4-FFF2-40B4-BE49-F238E27FC236}">
                <a16:creationId xmlns:a16="http://schemas.microsoft.com/office/drawing/2014/main" id="{68B96AF2-6692-164F-0C8D-E9D66139F764}"/>
              </a:ext>
            </a:extLst>
          </p:cNvPr>
          <p:cNvPicPr>
            <a:picLocks noChangeAspect="1"/>
          </p:cNvPicPr>
          <p:nvPr/>
        </p:nvPicPr>
        <p:blipFill>
          <a:blip r:embed="rId4"/>
          <a:stretch>
            <a:fillRect/>
          </a:stretch>
        </p:blipFill>
        <p:spPr>
          <a:xfrm>
            <a:off x="7848600" y="835194"/>
            <a:ext cx="3699934" cy="2241212"/>
          </a:xfrm>
          <a:prstGeom prst="rect">
            <a:avLst/>
          </a:prstGeom>
        </p:spPr>
      </p:pic>
      <p:pic>
        <p:nvPicPr>
          <p:cNvPr id="5" name="Content Placeholder 4" descr="Chart, line chart&#10;&#10;Description automatically generated">
            <a:extLst>
              <a:ext uri="{FF2B5EF4-FFF2-40B4-BE49-F238E27FC236}">
                <a16:creationId xmlns:a16="http://schemas.microsoft.com/office/drawing/2014/main" id="{0BAE35BF-9933-A453-BE19-4A3C5AF1BBE8}"/>
              </a:ext>
            </a:extLst>
          </p:cNvPr>
          <p:cNvPicPr>
            <a:picLocks noChangeAspect="1"/>
          </p:cNvPicPr>
          <p:nvPr/>
        </p:nvPicPr>
        <p:blipFill>
          <a:blip r:embed="rId5"/>
          <a:stretch>
            <a:fillRect/>
          </a:stretch>
        </p:blipFill>
        <p:spPr>
          <a:xfrm>
            <a:off x="7848600" y="3958714"/>
            <a:ext cx="3699934" cy="1886966"/>
          </a:xfrm>
          <a:prstGeom prst="rect">
            <a:avLst/>
          </a:prstGeom>
        </p:spPr>
      </p:pic>
    </p:spTree>
    <p:extLst>
      <p:ext uri="{BB962C8B-B14F-4D97-AF65-F5344CB8AC3E}">
        <p14:creationId xmlns:p14="http://schemas.microsoft.com/office/powerpoint/2010/main" val="125541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FC5A8-3F71-B8CD-EE63-A49DF00AAF78}"/>
              </a:ext>
            </a:extLst>
          </p:cNvPr>
          <p:cNvSpPr>
            <a:spLocks noGrp="1"/>
          </p:cNvSpPr>
          <p:nvPr>
            <p:ph type="title"/>
          </p:nvPr>
        </p:nvSpPr>
        <p:spPr>
          <a:xfrm>
            <a:off x="913795" y="609599"/>
            <a:ext cx="5978072" cy="1481150"/>
          </a:xfrm>
        </p:spPr>
        <p:txBody>
          <a:bodyPr>
            <a:normAutofit/>
          </a:bodyPr>
          <a:lstStyle/>
          <a:p>
            <a:r>
              <a:rPr lang="en-US" sz="3200" dirty="0"/>
              <a:t>How have IMDB scores changed for movies over the decades?</a:t>
            </a:r>
          </a:p>
        </p:txBody>
      </p:sp>
      <p:sp>
        <p:nvSpPr>
          <p:cNvPr id="11" name="Content Placeholder 10">
            <a:extLst>
              <a:ext uri="{FF2B5EF4-FFF2-40B4-BE49-F238E27FC236}">
                <a16:creationId xmlns:a16="http://schemas.microsoft.com/office/drawing/2014/main" id="{BA56150A-8D7B-7941-C4A5-DE538A24922A}"/>
              </a:ext>
            </a:extLst>
          </p:cNvPr>
          <p:cNvSpPr>
            <a:spLocks noGrp="1"/>
          </p:cNvSpPr>
          <p:nvPr>
            <p:ph idx="1"/>
          </p:nvPr>
        </p:nvSpPr>
        <p:spPr>
          <a:xfrm>
            <a:off x="913795" y="2279176"/>
            <a:ext cx="5978072" cy="3415672"/>
          </a:xfrm>
        </p:spPr>
        <p:txBody>
          <a:bodyPr anchor="ctr">
            <a:normAutofit lnSpcReduction="10000"/>
          </a:bodyPr>
          <a:lstStyle/>
          <a:p>
            <a:r>
              <a:rPr lang="en-US" dirty="0"/>
              <a:t>1 = 1990-1999</a:t>
            </a:r>
          </a:p>
          <a:p>
            <a:r>
              <a:rPr lang="en-US" dirty="0"/>
              <a:t>2 = 2000-2009</a:t>
            </a:r>
          </a:p>
          <a:p>
            <a:r>
              <a:rPr lang="en-US" dirty="0"/>
              <a:t>3 = 2009-2019</a:t>
            </a:r>
          </a:p>
          <a:p>
            <a:r>
              <a:rPr lang="en-US" dirty="0"/>
              <a:t>Once again, we can note a decline in average ratings in the most recent decade. Interesting to note is how the </a:t>
            </a:r>
            <a:r>
              <a:rPr lang="en-US" b="1" i="1" dirty="0"/>
              <a:t>movie</a:t>
            </a:r>
            <a:r>
              <a:rPr lang="en-US" dirty="0"/>
              <a:t> IMDB ratings are significantly lower than the </a:t>
            </a:r>
            <a:r>
              <a:rPr lang="en-US" b="1" i="1" dirty="0"/>
              <a:t>show</a:t>
            </a:r>
            <a:r>
              <a:rPr lang="en-US" dirty="0"/>
              <a:t> IMDB ratings.  </a:t>
            </a:r>
          </a:p>
        </p:txBody>
      </p:sp>
      <p:pic>
        <p:nvPicPr>
          <p:cNvPr id="24" name="Picture 23">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descr="Table&#10;&#10;Description automatically generated">
            <a:extLst>
              <a:ext uri="{FF2B5EF4-FFF2-40B4-BE49-F238E27FC236}">
                <a16:creationId xmlns:a16="http://schemas.microsoft.com/office/drawing/2014/main" id="{3AB25D14-B874-D0B2-86EA-CC46F74BB402}"/>
              </a:ext>
            </a:extLst>
          </p:cNvPr>
          <p:cNvPicPr>
            <a:picLocks noChangeAspect="1"/>
          </p:cNvPicPr>
          <p:nvPr/>
        </p:nvPicPr>
        <p:blipFill>
          <a:blip r:embed="rId4"/>
          <a:stretch>
            <a:fillRect/>
          </a:stretch>
        </p:blipFill>
        <p:spPr>
          <a:xfrm>
            <a:off x="7848600" y="733701"/>
            <a:ext cx="3699934" cy="2444198"/>
          </a:xfrm>
          <a:prstGeom prst="rect">
            <a:avLst/>
          </a:prstGeom>
        </p:spPr>
      </p:pic>
      <p:pic>
        <p:nvPicPr>
          <p:cNvPr id="8" name="Picture 7" descr="Chart, line chart&#10;&#10;Description automatically generated">
            <a:extLst>
              <a:ext uri="{FF2B5EF4-FFF2-40B4-BE49-F238E27FC236}">
                <a16:creationId xmlns:a16="http://schemas.microsoft.com/office/drawing/2014/main" id="{DC0C2D36-2085-53F3-4E60-BC65D4D3146D}"/>
              </a:ext>
            </a:extLst>
          </p:cNvPr>
          <p:cNvPicPr>
            <a:picLocks noChangeAspect="1"/>
          </p:cNvPicPr>
          <p:nvPr/>
        </p:nvPicPr>
        <p:blipFill>
          <a:blip r:embed="rId5"/>
          <a:stretch>
            <a:fillRect/>
          </a:stretch>
        </p:blipFill>
        <p:spPr>
          <a:xfrm>
            <a:off x="7848600" y="3949464"/>
            <a:ext cx="3699934" cy="1905466"/>
          </a:xfrm>
          <a:prstGeom prst="rect">
            <a:avLst/>
          </a:prstGeom>
        </p:spPr>
      </p:pic>
    </p:spTree>
    <p:extLst>
      <p:ext uri="{BB962C8B-B14F-4D97-AF65-F5344CB8AC3E}">
        <p14:creationId xmlns:p14="http://schemas.microsoft.com/office/powerpoint/2010/main" val="163714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900F2E-EE8C-3276-AA35-CB774C42AD9B}"/>
              </a:ext>
            </a:extLst>
          </p:cNvPr>
          <p:cNvSpPr>
            <a:spLocks noGrp="1"/>
          </p:cNvSpPr>
          <p:nvPr>
            <p:ph type="title"/>
          </p:nvPr>
        </p:nvSpPr>
        <p:spPr>
          <a:xfrm>
            <a:off x="913794" y="609599"/>
            <a:ext cx="2799465" cy="5273675"/>
          </a:xfrm>
        </p:spPr>
        <p:txBody>
          <a:bodyPr>
            <a:normAutofit/>
          </a:bodyPr>
          <a:lstStyle/>
          <a:p>
            <a:pPr algn="l"/>
            <a:r>
              <a:rPr lang="en-US" sz="4300"/>
              <a:t>Combining the Data Sets </a:t>
            </a:r>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C406116A-2E16-69EA-DBC8-EFD0ED74DE9C}"/>
              </a:ext>
            </a:extLst>
          </p:cNvPr>
          <p:cNvGraphicFramePr>
            <a:graphicFrameLocks noGrp="1"/>
          </p:cNvGraphicFramePr>
          <p:nvPr>
            <p:ph idx="1"/>
            <p:extLst>
              <p:ext uri="{D42A27DB-BD31-4B8C-83A1-F6EECF244321}">
                <p14:modId xmlns:p14="http://schemas.microsoft.com/office/powerpoint/2010/main" val="1173823492"/>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76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9E7B2F9-EAB1-41EB-A8DF-6D17F5EAD80A}"/>
                                            </p:graphicEl>
                                          </p:spTgt>
                                        </p:tgtEl>
                                        <p:attrNameLst>
                                          <p:attrName>style.visibility</p:attrName>
                                        </p:attrNameLst>
                                      </p:cBhvr>
                                      <p:to>
                                        <p:strVal val="visible"/>
                                      </p:to>
                                    </p:set>
                                    <p:animEffect transition="in" filter="fade">
                                      <p:cBhvr>
                                        <p:cTn id="7" dur="500"/>
                                        <p:tgtEl>
                                          <p:spTgt spid="5">
                                            <p:graphicEl>
                                              <a:dgm id="{F9E7B2F9-EAB1-41EB-A8DF-6D17F5EAD80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37EF4232-767F-4553-A93C-FD1B01019F62}"/>
                                            </p:graphicEl>
                                          </p:spTgt>
                                        </p:tgtEl>
                                        <p:attrNameLst>
                                          <p:attrName>style.visibility</p:attrName>
                                        </p:attrNameLst>
                                      </p:cBhvr>
                                      <p:to>
                                        <p:strVal val="visible"/>
                                      </p:to>
                                    </p:set>
                                    <p:animEffect transition="in" filter="fade">
                                      <p:cBhvr>
                                        <p:cTn id="10" dur="500"/>
                                        <p:tgtEl>
                                          <p:spTgt spid="5">
                                            <p:graphicEl>
                                              <a:dgm id="{37EF4232-767F-4553-A93C-FD1B01019F6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D6C2BB3B-23C9-4F93-B966-3B8737B93C54}"/>
                                            </p:graphicEl>
                                          </p:spTgt>
                                        </p:tgtEl>
                                        <p:attrNameLst>
                                          <p:attrName>style.visibility</p:attrName>
                                        </p:attrNameLst>
                                      </p:cBhvr>
                                      <p:to>
                                        <p:strVal val="visible"/>
                                      </p:to>
                                    </p:set>
                                    <p:animEffect transition="in" filter="fade">
                                      <p:cBhvr>
                                        <p:cTn id="15" dur="500"/>
                                        <p:tgtEl>
                                          <p:spTgt spid="5">
                                            <p:graphicEl>
                                              <a:dgm id="{D6C2BB3B-23C9-4F93-B966-3B8737B93C5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E7AFD27B-17E7-40DA-BE85-8EC5DB564107}"/>
                                            </p:graphicEl>
                                          </p:spTgt>
                                        </p:tgtEl>
                                        <p:attrNameLst>
                                          <p:attrName>style.visibility</p:attrName>
                                        </p:attrNameLst>
                                      </p:cBhvr>
                                      <p:to>
                                        <p:strVal val="visible"/>
                                      </p:to>
                                    </p:set>
                                    <p:animEffect transition="in" filter="fade">
                                      <p:cBhvr>
                                        <p:cTn id="18" dur="500"/>
                                        <p:tgtEl>
                                          <p:spTgt spid="5">
                                            <p:graphicEl>
                                              <a:dgm id="{E7AFD27B-17E7-40DA-BE85-8EC5DB564107}"/>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7838DC29-154D-4F85-A315-3E0B702CA2C0}"/>
                                            </p:graphicEl>
                                          </p:spTgt>
                                        </p:tgtEl>
                                        <p:attrNameLst>
                                          <p:attrName>style.visibility</p:attrName>
                                        </p:attrNameLst>
                                      </p:cBhvr>
                                      <p:to>
                                        <p:strVal val="visible"/>
                                      </p:to>
                                    </p:set>
                                    <p:animEffect transition="in" filter="fade">
                                      <p:cBhvr>
                                        <p:cTn id="23" dur="500"/>
                                        <p:tgtEl>
                                          <p:spTgt spid="5">
                                            <p:graphicEl>
                                              <a:dgm id="{7838DC29-154D-4F85-A315-3E0B702CA2C0}"/>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55658019-D03F-4438-9C73-E8206F74CF9D}"/>
                                            </p:graphicEl>
                                          </p:spTgt>
                                        </p:tgtEl>
                                        <p:attrNameLst>
                                          <p:attrName>style.visibility</p:attrName>
                                        </p:attrNameLst>
                                      </p:cBhvr>
                                      <p:to>
                                        <p:strVal val="visible"/>
                                      </p:to>
                                    </p:set>
                                    <p:animEffect transition="in" filter="fade">
                                      <p:cBhvr>
                                        <p:cTn id="26" dur="500"/>
                                        <p:tgtEl>
                                          <p:spTgt spid="5">
                                            <p:graphicEl>
                                              <a:dgm id="{55658019-D03F-4438-9C73-E8206F74CF9D}"/>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02B77847-B43C-4562-A1AA-01E1ED1DA54A}"/>
                                            </p:graphicEl>
                                          </p:spTgt>
                                        </p:tgtEl>
                                        <p:attrNameLst>
                                          <p:attrName>style.visibility</p:attrName>
                                        </p:attrNameLst>
                                      </p:cBhvr>
                                      <p:to>
                                        <p:strVal val="visible"/>
                                      </p:to>
                                    </p:set>
                                    <p:animEffect transition="in" filter="fade">
                                      <p:cBhvr>
                                        <p:cTn id="31" dur="500"/>
                                        <p:tgtEl>
                                          <p:spTgt spid="5">
                                            <p:graphicEl>
                                              <a:dgm id="{02B77847-B43C-4562-A1AA-01E1ED1DA54A}"/>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BF7B5A9D-B85E-4E81-B533-885B9973135E}"/>
                                            </p:graphicEl>
                                          </p:spTgt>
                                        </p:tgtEl>
                                        <p:attrNameLst>
                                          <p:attrName>style.visibility</p:attrName>
                                        </p:attrNameLst>
                                      </p:cBhvr>
                                      <p:to>
                                        <p:strVal val="visible"/>
                                      </p:to>
                                    </p:set>
                                    <p:animEffect transition="in" filter="fade">
                                      <p:cBhvr>
                                        <p:cTn id="34" dur="500"/>
                                        <p:tgtEl>
                                          <p:spTgt spid="5">
                                            <p:graphicEl>
                                              <a:dgm id="{BF7B5A9D-B85E-4E81-B533-885B9973135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E6C3F-2219-8E25-CDFB-3E517355E2C1}"/>
              </a:ext>
            </a:extLst>
          </p:cNvPr>
          <p:cNvSpPr>
            <a:spLocks noGrp="1"/>
          </p:cNvSpPr>
          <p:nvPr>
            <p:ph type="title"/>
          </p:nvPr>
        </p:nvSpPr>
        <p:spPr>
          <a:xfrm>
            <a:off x="913794" y="609599"/>
            <a:ext cx="2799465" cy="5273675"/>
          </a:xfrm>
        </p:spPr>
        <p:txBody>
          <a:bodyPr>
            <a:normAutofit/>
          </a:bodyPr>
          <a:lstStyle/>
          <a:p>
            <a:pPr algn="l"/>
            <a:r>
              <a:rPr lang="en-US"/>
              <a:t>How does Netflix measure up?</a:t>
            </a:r>
          </a:p>
        </p:txBody>
      </p:sp>
      <p:sp useBgFill="1">
        <p:nvSpPr>
          <p:cNvPr id="21" name="Freeform: Shape 2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4" name="Content Placeholder 2">
            <a:extLst>
              <a:ext uri="{FF2B5EF4-FFF2-40B4-BE49-F238E27FC236}">
                <a16:creationId xmlns:a16="http://schemas.microsoft.com/office/drawing/2014/main" id="{D66BCCED-2A4B-A48E-A7A5-29FF11DB9474}"/>
              </a:ext>
            </a:extLst>
          </p:cNvPr>
          <p:cNvGraphicFramePr>
            <a:graphicFrameLocks noGrp="1"/>
          </p:cNvGraphicFramePr>
          <p:nvPr>
            <p:ph idx="1"/>
            <p:extLst>
              <p:ext uri="{D42A27DB-BD31-4B8C-83A1-F6EECF244321}">
                <p14:modId xmlns:p14="http://schemas.microsoft.com/office/powerpoint/2010/main" val="1097672519"/>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270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2869B52-288D-4851-BEBE-FCF64CB1E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5685" y="965196"/>
            <a:ext cx="6260493"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with low confidence">
            <a:extLst>
              <a:ext uri="{FF2B5EF4-FFF2-40B4-BE49-F238E27FC236}">
                <a16:creationId xmlns:a16="http://schemas.microsoft.com/office/drawing/2014/main" id="{2629CA0C-9649-F09E-D6F9-79CB793A69C7}"/>
              </a:ext>
            </a:extLst>
          </p:cNvPr>
          <p:cNvPicPr>
            <a:picLocks noChangeAspect="1"/>
          </p:cNvPicPr>
          <p:nvPr/>
        </p:nvPicPr>
        <p:blipFill>
          <a:blip r:embed="rId3"/>
          <a:stretch>
            <a:fillRect/>
          </a:stretch>
        </p:blipFill>
        <p:spPr>
          <a:xfrm>
            <a:off x="3534121" y="1438360"/>
            <a:ext cx="5113752" cy="3835314"/>
          </a:xfrm>
          <a:prstGeom prst="rect">
            <a:avLst/>
          </a:prstGeom>
        </p:spPr>
      </p:pic>
    </p:spTree>
    <p:extLst>
      <p:ext uri="{BB962C8B-B14F-4D97-AF65-F5344CB8AC3E}">
        <p14:creationId xmlns:p14="http://schemas.microsoft.com/office/powerpoint/2010/main" val="3966947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BA8CC3-1953-6B87-8C48-0802C4A7519C}"/>
              </a:ext>
            </a:extLst>
          </p:cNvPr>
          <p:cNvSpPr>
            <a:spLocks noGrp="1"/>
          </p:cNvSpPr>
          <p:nvPr>
            <p:ph type="title"/>
          </p:nvPr>
        </p:nvSpPr>
        <p:spPr>
          <a:xfrm>
            <a:off x="834013" y="1115568"/>
            <a:ext cx="3487616" cy="4626864"/>
          </a:xfrm>
        </p:spPr>
        <p:txBody>
          <a:bodyPr>
            <a:normAutofit/>
          </a:bodyPr>
          <a:lstStyle/>
          <a:p>
            <a:pPr algn="l"/>
            <a:r>
              <a:rPr lang="en-US" sz="3600"/>
              <a:t>Summary</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57AFDB4-52F6-A23D-D692-E28A2AE4D814}"/>
              </a:ext>
            </a:extLst>
          </p:cNvPr>
          <p:cNvSpPr>
            <a:spLocks noGrp="1"/>
          </p:cNvSpPr>
          <p:nvPr>
            <p:ph idx="1"/>
          </p:nvPr>
        </p:nvSpPr>
        <p:spPr>
          <a:xfrm>
            <a:off x="5105398" y="1115568"/>
            <a:ext cx="6245352" cy="4626864"/>
          </a:xfrm>
        </p:spPr>
        <p:txBody>
          <a:bodyPr anchor="ctr">
            <a:normAutofit/>
          </a:bodyPr>
          <a:lstStyle/>
          <a:p>
            <a:pPr>
              <a:lnSpc>
                <a:spcPct val="100000"/>
              </a:lnSpc>
            </a:pPr>
            <a:r>
              <a:rPr lang="en-US" dirty="0"/>
              <a:t>Netflix as enjoyed unparalleled growth and success in the streaming services world. However, their popularity ratings in recent years are not as high as they were in subsequent years. </a:t>
            </a:r>
          </a:p>
          <a:p>
            <a:pPr>
              <a:lnSpc>
                <a:spcPct val="100000"/>
              </a:lnSpc>
            </a:pPr>
            <a:r>
              <a:rPr lang="en-US" dirty="0"/>
              <a:t>Netflix seems to be dipping in popularity overall, as seen by their IMDB scores being on par or less than HBO and Hulu, as well, as the unprecedented dip in their  overall subscribers in 2022. </a:t>
            </a:r>
          </a:p>
          <a:p>
            <a:pPr>
              <a:lnSpc>
                <a:spcPct val="100000"/>
              </a:lnSpc>
            </a:pPr>
            <a:r>
              <a:rPr lang="en-US" dirty="0"/>
              <a:t>While still widely used and very popular Netflix will need to work to adapt to the increased competition form competing streaming services. </a:t>
            </a:r>
          </a:p>
        </p:txBody>
      </p:sp>
    </p:spTree>
    <p:extLst>
      <p:ext uri="{BB962C8B-B14F-4D97-AF65-F5344CB8AC3E}">
        <p14:creationId xmlns:p14="http://schemas.microsoft.com/office/powerpoint/2010/main" val="1736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FF7884-0F8F-8D0A-D1FF-8C00A038AFEC}"/>
              </a:ext>
            </a:extLst>
          </p:cNvPr>
          <p:cNvSpPr>
            <a:spLocks noGrp="1"/>
          </p:cNvSpPr>
          <p:nvPr>
            <p:ph type="title"/>
          </p:nvPr>
        </p:nvSpPr>
        <p:spPr>
          <a:xfrm>
            <a:off x="913794" y="609599"/>
            <a:ext cx="2799465" cy="5273675"/>
          </a:xfrm>
        </p:spPr>
        <p:txBody>
          <a:bodyPr>
            <a:normAutofit/>
          </a:bodyPr>
          <a:lstStyle/>
          <a:p>
            <a:pPr algn="l"/>
            <a:br>
              <a:rPr lang="en-US" b="0" dirty="0">
                <a:effectLst/>
              </a:rPr>
            </a:br>
            <a:r>
              <a:rPr lang="en-US" b="1" i="0" u="none" strike="noStrike">
                <a:effectLst/>
              </a:rPr>
              <a:t>Netflix Key </a:t>
            </a:r>
            <a:r>
              <a:rPr lang="en-US" b="1">
                <a:effectLst/>
              </a:rPr>
              <a:t>S</a:t>
            </a:r>
            <a:r>
              <a:rPr lang="en-US" b="1" i="0" u="none" strike="noStrike">
                <a:effectLst/>
              </a:rPr>
              <a:t>tatistics</a:t>
            </a:r>
            <a:br>
              <a:rPr lang="en-US" b="1" dirty="0">
                <a:effectLst/>
              </a:rPr>
            </a:br>
            <a:endParaRPr lang="en-US"/>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F5FB9F85-495C-9341-E95E-05FCD1840AE9}"/>
              </a:ext>
            </a:extLst>
          </p:cNvPr>
          <p:cNvGraphicFramePr>
            <a:graphicFrameLocks noGrp="1"/>
          </p:cNvGraphicFramePr>
          <p:nvPr>
            <p:ph idx="1"/>
            <p:extLst>
              <p:ext uri="{D42A27DB-BD31-4B8C-83A1-F6EECF244321}">
                <p14:modId xmlns:p14="http://schemas.microsoft.com/office/powerpoint/2010/main" val="266223164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227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19F18AA9-CB4E-422B-9413-7D201AC2594F}"/>
                                            </p:graphicEl>
                                          </p:spTgt>
                                        </p:tgtEl>
                                        <p:attrNameLst>
                                          <p:attrName>style.visibility</p:attrName>
                                        </p:attrNameLst>
                                      </p:cBhvr>
                                      <p:to>
                                        <p:strVal val="visible"/>
                                      </p:to>
                                    </p:set>
                                    <p:anim calcmode="lin" valueType="num">
                                      <p:cBhvr additive="base">
                                        <p:cTn id="7" dur="500" fill="hold"/>
                                        <p:tgtEl>
                                          <p:spTgt spid="5">
                                            <p:graphicEl>
                                              <a:dgm id="{19F18AA9-CB4E-422B-9413-7D201AC2594F}"/>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19F18AA9-CB4E-422B-9413-7D201AC2594F}"/>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EBEB46ED-7F73-4856-98A3-22AE2B72B90E}"/>
                                            </p:graphicEl>
                                          </p:spTgt>
                                        </p:tgtEl>
                                        <p:attrNameLst>
                                          <p:attrName>style.visibility</p:attrName>
                                        </p:attrNameLst>
                                      </p:cBhvr>
                                      <p:to>
                                        <p:strVal val="visible"/>
                                      </p:to>
                                    </p:set>
                                    <p:anim calcmode="lin" valueType="num">
                                      <p:cBhvr additive="base">
                                        <p:cTn id="11" dur="500" fill="hold"/>
                                        <p:tgtEl>
                                          <p:spTgt spid="5">
                                            <p:graphicEl>
                                              <a:dgm id="{EBEB46ED-7F73-4856-98A3-22AE2B72B90E}"/>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EBEB46ED-7F73-4856-98A3-22AE2B72B90E}"/>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graphicEl>
                                              <a:dgm id="{4DCCCD7E-184C-4472-B4AF-714A394D2B82}"/>
                                            </p:graphicEl>
                                          </p:spTgt>
                                        </p:tgtEl>
                                        <p:attrNameLst>
                                          <p:attrName>style.visibility</p:attrName>
                                        </p:attrNameLst>
                                      </p:cBhvr>
                                      <p:to>
                                        <p:strVal val="visible"/>
                                      </p:to>
                                    </p:set>
                                    <p:anim calcmode="lin" valueType="num">
                                      <p:cBhvr additive="base">
                                        <p:cTn id="17" dur="500" fill="hold"/>
                                        <p:tgtEl>
                                          <p:spTgt spid="5">
                                            <p:graphicEl>
                                              <a:dgm id="{4DCCCD7E-184C-4472-B4AF-714A394D2B82}"/>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graphicEl>
                                              <a:dgm id="{4DCCCD7E-184C-4472-B4AF-714A394D2B82}"/>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graphicEl>
                                              <a:dgm id="{891D41D0-4CBE-4263-9F44-228705B5CCF6}"/>
                                            </p:graphicEl>
                                          </p:spTgt>
                                        </p:tgtEl>
                                        <p:attrNameLst>
                                          <p:attrName>style.visibility</p:attrName>
                                        </p:attrNameLst>
                                      </p:cBhvr>
                                      <p:to>
                                        <p:strVal val="visible"/>
                                      </p:to>
                                    </p:set>
                                    <p:anim calcmode="lin" valueType="num">
                                      <p:cBhvr additive="base">
                                        <p:cTn id="21" dur="500" fill="hold"/>
                                        <p:tgtEl>
                                          <p:spTgt spid="5">
                                            <p:graphicEl>
                                              <a:dgm id="{891D41D0-4CBE-4263-9F44-228705B5CCF6}"/>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891D41D0-4CBE-4263-9F44-228705B5CCF6}"/>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
                                            <p:graphicEl>
                                              <a:dgm id="{3D57626C-FD27-4AAA-A8C0-C21FDF67E65D}"/>
                                            </p:graphicEl>
                                          </p:spTgt>
                                        </p:tgtEl>
                                        <p:attrNameLst>
                                          <p:attrName>style.visibility</p:attrName>
                                        </p:attrNameLst>
                                      </p:cBhvr>
                                      <p:to>
                                        <p:strVal val="visible"/>
                                      </p:to>
                                    </p:set>
                                    <p:anim calcmode="lin" valueType="num">
                                      <p:cBhvr additive="base">
                                        <p:cTn id="27" dur="500" fill="hold"/>
                                        <p:tgtEl>
                                          <p:spTgt spid="5">
                                            <p:graphicEl>
                                              <a:dgm id="{3D57626C-FD27-4AAA-A8C0-C21FDF67E65D}"/>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graphicEl>
                                              <a:dgm id="{3D57626C-FD27-4AAA-A8C0-C21FDF67E65D}"/>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graphicEl>
                                              <a:dgm id="{80C5ED28-B037-4487-948B-4FF0D66CD119}"/>
                                            </p:graphicEl>
                                          </p:spTgt>
                                        </p:tgtEl>
                                        <p:attrNameLst>
                                          <p:attrName>style.visibility</p:attrName>
                                        </p:attrNameLst>
                                      </p:cBhvr>
                                      <p:to>
                                        <p:strVal val="visible"/>
                                      </p:to>
                                    </p:set>
                                    <p:anim calcmode="lin" valueType="num">
                                      <p:cBhvr additive="base">
                                        <p:cTn id="31" dur="500" fill="hold"/>
                                        <p:tgtEl>
                                          <p:spTgt spid="5">
                                            <p:graphicEl>
                                              <a:dgm id="{80C5ED28-B037-4487-948B-4FF0D66CD119}"/>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80C5ED28-B037-4487-948B-4FF0D66CD119}"/>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
                                            <p:graphicEl>
                                              <a:dgm id="{56067D15-2F35-4F85-BA28-678DF1C42E2E}"/>
                                            </p:graphicEl>
                                          </p:spTgt>
                                        </p:tgtEl>
                                        <p:attrNameLst>
                                          <p:attrName>style.visibility</p:attrName>
                                        </p:attrNameLst>
                                      </p:cBhvr>
                                      <p:to>
                                        <p:strVal val="visible"/>
                                      </p:to>
                                    </p:set>
                                    <p:anim calcmode="lin" valueType="num">
                                      <p:cBhvr additive="base">
                                        <p:cTn id="37" dur="500" fill="hold"/>
                                        <p:tgtEl>
                                          <p:spTgt spid="5">
                                            <p:graphicEl>
                                              <a:dgm id="{56067D15-2F35-4F85-BA28-678DF1C42E2E}"/>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graphicEl>
                                              <a:dgm id="{56067D15-2F35-4F85-BA28-678DF1C42E2E}"/>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5">
                                            <p:graphicEl>
                                              <a:dgm id="{216AB804-279B-401E-9AA8-EDFBDC92A3EC}"/>
                                            </p:graphicEl>
                                          </p:spTgt>
                                        </p:tgtEl>
                                        <p:attrNameLst>
                                          <p:attrName>style.visibility</p:attrName>
                                        </p:attrNameLst>
                                      </p:cBhvr>
                                      <p:to>
                                        <p:strVal val="visible"/>
                                      </p:to>
                                    </p:set>
                                    <p:anim calcmode="lin" valueType="num">
                                      <p:cBhvr additive="base">
                                        <p:cTn id="41" dur="500" fill="hold"/>
                                        <p:tgtEl>
                                          <p:spTgt spid="5">
                                            <p:graphicEl>
                                              <a:dgm id="{216AB804-279B-401E-9AA8-EDFBDC92A3EC}"/>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5">
                                            <p:graphicEl>
                                              <a:dgm id="{216AB804-279B-401E-9AA8-EDFBDC92A3EC}"/>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64B21-5A64-E418-9967-7275C9D63D85}"/>
              </a:ext>
            </a:extLst>
          </p:cNvPr>
          <p:cNvSpPr>
            <a:spLocks noGrp="1"/>
          </p:cNvSpPr>
          <p:nvPr>
            <p:ph type="title"/>
          </p:nvPr>
        </p:nvSpPr>
        <p:spPr>
          <a:xfrm>
            <a:off x="913795" y="965196"/>
            <a:ext cx="3153952" cy="1329769"/>
          </a:xfrm>
        </p:spPr>
        <p:txBody>
          <a:bodyPr>
            <a:normAutofit/>
          </a:bodyPr>
          <a:lstStyle/>
          <a:p>
            <a:pPr algn="l"/>
            <a:r>
              <a:rPr lang="en-US" sz="2800" b="1" i="0" u="none" strike="noStrike">
                <a:effectLst/>
              </a:rPr>
              <a:t>Netflix Revenue</a:t>
            </a:r>
            <a:br>
              <a:rPr lang="en-US" sz="2800" b="1">
                <a:effectLst/>
              </a:rPr>
            </a:br>
            <a:endParaRPr lang="en-US" sz="2800"/>
          </a:p>
        </p:txBody>
      </p:sp>
      <p:sp>
        <p:nvSpPr>
          <p:cNvPr id="3" name="Content Placeholder 2">
            <a:extLst>
              <a:ext uri="{FF2B5EF4-FFF2-40B4-BE49-F238E27FC236}">
                <a16:creationId xmlns:a16="http://schemas.microsoft.com/office/drawing/2014/main" id="{A4E00683-A2F2-DE05-7021-258C0A13E850}"/>
              </a:ext>
            </a:extLst>
          </p:cNvPr>
          <p:cNvSpPr>
            <a:spLocks noGrp="1"/>
          </p:cNvSpPr>
          <p:nvPr>
            <p:ph idx="1"/>
          </p:nvPr>
        </p:nvSpPr>
        <p:spPr>
          <a:xfrm>
            <a:off x="913796" y="2450353"/>
            <a:ext cx="3153952" cy="3340847"/>
          </a:xfrm>
        </p:spPr>
        <p:txBody>
          <a:bodyPr>
            <a:normAutofit/>
          </a:bodyPr>
          <a:lstStyle/>
          <a:p>
            <a:pPr rtl="0">
              <a:spcBef>
                <a:spcPts val="0"/>
              </a:spcBef>
              <a:spcAft>
                <a:spcPts val="0"/>
              </a:spcAft>
            </a:pPr>
            <a:r>
              <a:rPr lang="en-US" sz="1800" b="0" i="0" u="none" strike="noStrike" dirty="0">
                <a:effectLst/>
                <a:latin typeface="+mj-lt"/>
              </a:rPr>
              <a:t>Netflix generated $24.9 billion revenue in 2020, a 23.8% increase on the previous year. It has reported higher revenues each quarter for more than a decade.</a:t>
            </a:r>
            <a:endParaRPr lang="en-US" sz="1800" b="0" dirty="0">
              <a:effectLst/>
              <a:latin typeface="+mj-lt"/>
            </a:endParaRPr>
          </a:p>
          <a:p>
            <a:pPr marL="36900" indent="0">
              <a:buNone/>
            </a:pPr>
            <a:br>
              <a:rPr lang="en-US" sz="1800" dirty="0"/>
            </a:br>
            <a:endParaRPr lang="en-US" sz="1800" dirty="0"/>
          </a:p>
        </p:txBody>
      </p:sp>
      <p:sp>
        <p:nvSpPr>
          <p:cNvPr id="12" name="Rectangle 11">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histogram&#10;&#10;Description automatically generated">
            <a:extLst>
              <a:ext uri="{FF2B5EF4-FFF2-40B4-BE49-F238E27FC236}">
                <a16:creationId xmlns:a16="http://schemas.microsoft.com/office/drawing/2014/main" id="{5F5CCDE6-819D-AFAA-C0FE-C1A17BC5D36A}"/>
              </a:ext>
            </a:extLst>
          </p:cNvPr>
          <p:cNvPicPr>
            <a:picLocks noChangeAspect="1"/>
          </p:cNvPicPr>
          <p:nvPr/>
        </p:nvPicPr>
        <p:blipFill>
          <a:blip r:embed="rId3"/>
          <a:stretch>
            <a:fillRect/>
          </a:stretch>
        </p:blipFill>
        <p:spPr>
          <a:xfrm>
            <a:off x="5452017" y="1438360"/>
            <a:ext cx="5013482" cy="3835314"/>
          </a:xfrm>
          <a:prstGeom prst="rect">
            <a:avLst/>
          </a:prstGeom>
        </p:spPr>
      </p:pic>
    </p:spTree>
    <p:extLst>
      <p:ext uri="{BB962C8B-B14F-4D97-AF65-F5344CB8AC3E}">
        <p14:creationId xmlns:p14="http://schemas.microsoft.com/office/powerpoint/2010/main" val="357469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1439D3-10C4-A69C-F92F-743CD6F8EFB2}"/>
              </a:ext>
            </a:extLst>
          </p:cNvPr>
          <p:cNvSpPr>
            <a:spLocks noGrp="1"/>
          </p:cNvSpPr>
          <p:nvPr>
            <p:ph type="title"/>
          </p:nvPr>
        </p:nvSpPr>
        <p:spPr>
          <a:xfrm>
            <a:off x="913795" y="609600"/>
            <a:ext cx="5978072" cy="1556702"/>
          </a:xfrm>
        </p:spPr>
        <p:txBody>
          <a:bodyPr>
            <a:normAutofit/>
          </a:bodyPr>
          <a:lstStyle/>
          <a:p>
            <a:r>
              <a:rPr lang="en-US"/>
              <a:t>Netflix Subscribers</a:t>
            </a:r>
            <a:endParaRPr lang="en-US" dirty="0"/>
          </a:p>
        </p:txBody>
      </p:sp>
      <p:sp>
        <p:nvSpPr>
          <p:cNvPr id="3" name="Content Placeholder 2">
            <a:extLst>
              <a:ext uri="{FF2B5EF4-FFF2-40B4-BE49-F238E27FC236}">
                <a16:creationId xmlns:a16="http://schemas.microsoft.com/office/drawing/2014/main" id="{2D3BA2C5-80BA-D4FB-2D12-105A9A7887FC}"/>
              </a:ext>
            </a:extLst>
          </p:cNvPr>
          <p:cNvSpPr>
            <a:spLocks noGrp="1"/>
          </p:cNvSpPr>
          <p:nvPr>
            <p:ph idx="1"/>
          </p:nvPr>
        </p:nvSpPr>
        <p:spPr>
          <a:xfrm>
            <a:off x="913795" y="2354729"/>
            <a:ext cx="5978072" cy="3340119"/>
          </a:xfrm>
        </p:spPr>
        <p:txBody>
          <a:bodyPr anchor="t">
            <a:normAutofit/>
          </a:bodyPr>
          <a:lstStyle/>
          <a:p>
            <a:pPr marL="36900" indent="0" rtl="0">
              <a:spcBef>
                <a:spcPts val="0"/>
              </a:spcBef>
              <a:spcAft>
                <a:spcPts val="0"/>
              </a:spcAft>
              <a:buNone/>
            </a:pPr>
            <a:endParaRPr lang="en-US" b="1" dirty="0">
              <a:effectLst/>
            </a:endParaRPr>
          </a:p>
          <a:p>
            <a:pPr rtl="0">
              <a:spcBef>
                <a:spcPts val="0"/>
              </a:spcBef>
              <a:spcAft>
                <a:spcPts val="0"/>
              </a:spcAft>
            </a:pPr>
            <a:r>
              <a:rPr lang="en-US" b="0" i="0" u="none" strike="noStrike" dirty="0">
                <a:effectLst/>
                <a:latin typeface="Arial" panose="020B0604020202020204" pitchFamily="34" charset="0"/>
              </a:rPr>
              <a:t>Netflix reached 222 million subscribers in 2021, but stalled in Q1 2022, losing 200,000 subscribers and wiping over 50% off its market cap.</a:t>
            </a:r>
            <a:endParaRPr lang="en-US" b="0" dirty="0">
              <a:effectLst/>
            </a:endParaRPr>
          </a:p>
          <a:p>
            <a:pPr marL="36900" indent="0">
              <a:buNone/>
            </a:pPr>
            <a:endParaRPr lang="en-US" dirty="0"/>
          </a:p>
        </p:txBody>
      </p:sp>
      <p:pic>
        <p:nvPicPr>
          <p:cNvPr id="12" name="Picture 11">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Chart, histogram&#10;&#10;Description automatically generated">
            <a:extLst>
              <a:ext uri="{FF2B5EF4-FFF2-40B4-BE49-F238E27FC236}">
                <a16:creationId xmlns:a16="http://schemas.microsoft.com/office/drawing/2014/main" id="{DE688355-E0D8-6387-B046-3EEB5C4747DA}"/>
              </a:ext>
            </a:extLst>
          </p:cNvPr>
          <p:cNvPicPr>
            <a:picLocks noChangeAspect="1"/>
          </p:cNvPicPr>
          <p:nvPr/>
        </p:nvPicPr>
        <p:blipFill>
          <a:blip r:embed="rId4"/>
          <a:stretch>
            <a:fillRect/>
          </a:stretch>
        </p:blipFill>
        <p:spPr>
          <a:xfrm>
            <a:off x="7552945" y="1806682"/>
            <a:ext cx="3995592" cy="2776937"/>
          </a:xfrm>
          <a:prstGeom prst="rect">
            <a:avLst/>
          </a:prstGeom>
        </p:spPr>
      </p:pic>
    </p:spTree>
    <p:extLst>
      <p:ext uri="{BB962C8B-B14F-4D97-AF65-F5344CB8AC3E}">
        <p14:creationId xmlns:p14="http://schemas.microsoft.com/office/powerpoint/2010/main" val="332312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4" name="Rectangle 14">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F4040C-8A5C-151D-00D5-4F411A509EEE}"/>
              </a:ext>
            </a:extLst>
          </p:cNvPr>
          <p:cNvSpPr>
            <a:spLocks noGrp="1"/>
          </p:cNvSpPr>
          <p:nvPr>
            <p:ph type="title"/>
          </p:nvPr>
        </p:nvSpPr>
        <p:spPr>
          <a:xfrm>
            <a:off x="913795" y="609600"/>
            <a:ext cx="10353762" cy="1164772"/>
          </a:xfrm>
        </p:spPr>
        <p:txBody>
          <a:bodyPr>
            <a:normAutofit/>
          </a:bodyPr>
          <a:lstStyle/>
          <a:p>
            <a:r>
              <a:rPr lang="en-US"/>
              <a:t>Netflix FAQ’s</a:t>
            </a:r>
            <a:endParaRPr lang="en-US" dirty="0"/>
          </a:p>
        </p:txBody>
      </p:sp>
      <p:pic>
        <p:nvPicPr>
          <p:cNvPr id="35" name="Picture 16">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6" name="Content Placeholder 2">
            <a:extLst>
              <a:ext uri="{FF2B5EF4-FFF2-40B4-BE49-F238E27FC236}">
                <a16:creationId xmlns:a16="http://schemas.microsoft.com/office/drawing/2014/main" id="{66FBD289-EFBB-1471-DFC7-049698ADC807}"/>
              </a:ext>
            </a:extLst>
          </p:cNvPr>
          <p:cNvSpPr>
            <a:spLocks noGrp="1"/>
          </p:cNvSpPr>
          <p:nvPr>
            <p:ph idx="1"/>
          </p:nvPr>
        </p:nvSpPr>
        <p:spPr>
          <a:xfrm>
            <a:off x="1235528" y="2481943"/>
            <a:ext cx="9710296" cy="3309258"/>
          </a:xfrm>
        </p:spPr>
        <p:txBody>
          <a:bodyPr>
            <a:normAutofit/>
          </a:bodyPr>
          <a:lstStyle/>
          <a:p>
            <a:pPr rtl="0">
              <a:lnSpc>
                <a:spcPct val="100000"/>
              </a:lnSpc>
              <a:spcBef>
                <a:spcPts val="0"/>
              </a:spcBef>
              <a:spcAft>
                <a:spcPts val="0"/>
              </a:spcAft>
            </a:pPr>
            <a:r>
              <a:rPr lang="en-US" sz="1600" b="1" i="0" u="none" strike="noStrike" dirty="0">
                <a:effectLst/>
                <a:latin typeface="Arial" panose="020B0604020202020204" pitchFamily="34" charset="0"/>
              </a:rPr>
              <a:t>What is the most streamed TV show on Netflix?</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The Office is the most streamed piece of content on Netflix, with a total of 57.1 billion minutes</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What is the median age of a Netflix user?</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The median age is between 35-44 years old</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Netflix users use the platform without paying?</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An estimated 31% of users do not pay for the platform</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unique recommendations does Netflix have?</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Netflix has 1,300 “recommendation clusters”, which are built through user’s viewing preferences</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hours of Netflix were streaming during coronavirus lockdown?</a:t>
            </a:r>
            <a:endParaRPr lang="en-US" sz="1600" b="1" dirty="0">
              <a:effectLst/>
            </a:endParaRPr>
          </a:p>
          <a:p>
            <a:pPr>
              <a:lnSpc>
                <a:spcPct val="100000"/>
              </a:lnSpc>
            </a:pPr>
            <a:r>
              <a:rPr lang="en-US" sz="1600" b="0" i="0" u="none" strike="noStrike" dirty="0">
                <a:effectLst/>
                <a:latin typeface="Arial" panose="020B0604020202020204" pitchFamily="34" charset="0"/>
              </a:rPr>
              <a:t>In the US, an estimated 204 million hours were collectively streamed during the first major coronavirus lockdown in 2020 </a:t>
            </a:r>
            <a:endParaRPr lang="en-US" sz="1600" dirty="0"/>
          </a:p>
        </p:txBody>
      </p:sp>
    </p:spTree>
    <p:extLst>
      <p:ext uri="{BB962C8B-B14F-4D97-AF65-F5344CB8AC3E}">
        <p14:creationId xmlns:p14="http://schemas.microsoft.com/office/powerpoint/2010/main" val="421542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circle(in)">
                                      <p:cBhvr>
                                        <p:cTn id="7" dur="20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circle(in)">
                                      <p:cBhvr>
                                        <p:cTn id="12" dur="20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circle(in)">
                                      <p:cBhvr>
                                        <p:cTn id="17" dur="2000"/>
                                        <p:tgtEl>
                                          <p:spTgt spid="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6">
                                            <p:txEl>
                                              <p:pRg st="3" end="3"/>
                                            </p:txEl>
                                          </p:spTgt>
                                        </p:tgtEl>
                                        <p:attrNameLst>
                                          <p:attrName>style.visibility</p:attrName>
                                        </p:attrNameLst>
                                      </p:cBhvr>
                                      <p:to>
                                        <p:strVal val="visible"/>
                                      </p:to>
                                    </p:set>
                                    <p:animEffect transition="in" filter="circle(in)">
                                      <p:cBhvr>
                                        <p:cTn id="22" dur="2000"/>
                                        <p:tgtEl>
                                          <p:spTgt spid="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6">
                                            <p:txEl>
                                              <p:pRg st="4" end="4"/>
                                            </p:txEl>
                                          </p:spTgt>
                                        </p:tgtEl>
                                        <p:attrNameLst>
                                          <p:attrName>style.visibility</p:attrName>
                                        </p:attrNameLst>
                                      </p:cBhvr>
                                      <p:to>
                                        <p:strVal val="visible"/>
                                      </p:to>
                                    </p:set>
                                    <p:animEffect transition="in" filter="circle(in)">
                                      <p:cBhvr>
                                        <p:cTn id="27" dur="2000"/>
                                        <p:tgtEl>
                                          <p:spTgt spid="3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6">
                                            <p:txEl>
                                              <p:pRg st="5" end="5"/>
                                            </p:txEl>
                                          </p:spTgt>
                                        </p:tgtEl>
                                        <p:attrNameLst>
                                          <p:attrName>style.visibility</p:attrName>
                                        </p:attrNameLst>
                                      </p:cBhvr>
                                      <p:to>
                                        <p:strVal val="visible"/>
                                      </p:to>
                                    </p:set>
                                    <p:animEffect transition="in" filter="circle(in)">
                                      <p:cBhvr>
                                        <p:cTn id="32" dur="2000"/>
                                        <p:tgtEl>
                                          <p:spTgt spid="3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6">
                                            <p:txEl>
                                              <p:pRg st="6" end="6"/>
                                            </p:txEl>
                                          </p:spTgt>
                                        </p:tgtEl>
                                        <p:attrNameLst>
                                          <p:attrName>style.visibility</p:attrName>
                                        </p:attrNameLst>
                                      </p:cBhvr>
                                      <p:to>
                                        <p:strVal val="visible"/>
                                      </p:to>
                                    </p:set>
                                    <p:animEffect transition="in" filter="circle(in)">
                                      <p:cBhvr>
                                        <p:cTn id="37" dur="2000"/>
                                        <p:tgtEl>
                                          <p:spTgt spid="3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6">
                                            <p:txEl>
                                              <p:pRg st="7" end="7"/>
                                            </p:txEl>
                                          </p:spTgt>
                                        </p:tgtEl>
                                        <p:attrNameLst>
                                          <p:attrName>style.visibility</p:attrName>
                                        </p:attrNameLst>
                                      </p:cBhvr>
                                      <p:to>
                                        <p:strVal val="visible"/>
                                      </p:to>
                                    </p:set>
                                    <p:animEffect transition="in" filter="circle(in)">
                                      <p:cBhvr>
                                        <p:cTn id="42" dur="2000"/>
                                        <p:tgtEl>
                                          <p:spTgt spid="3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6">
                                            <p:txEl>
                                              <p:pRg st="8" end="8"/>
                                            </p:txEl>
                                          </p:spTgt>
                                        </p:tgtEl>
                                        <p:attrNameLst>
                                          <p:attrName>style.visibility</p:attrName>
                                        </p:attrNameLst>
                                      </p:cBhvr>
                                      <p:to>
                                        <p:strVal val="visible"/>
                                      </p:to>
                                    </p:set>
                                    <p:animEffect transition="in" filter="circle(in)">
                                      <p:cBhvr>
                                        <p:cTn id="47" dur="2000"/>
                                        <p:tgtEl>
                                          <p:spTgt spid="3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36">
                                            <p:txEl>
                                              <p:pRg st="9" end="9"/>
                                            </p:txEl>
                                          </p:spTgt>
                                        </p:tgtEl>
                                        <p:attrNameLst>
                                          <p:attrName>style.visibility</p:attrName>
                                        </p:attrNameLst>
                                      </p:cBhvr>
                                      <p:to>
                                        <p:strVal val="visible"/>
                                      </p:to>
                                    </p:set>
                                    <p:animEffect transition="in" filter="circle(in)">
                                      <p:cBhvr>
                                        <p:cTn id="52" dur="20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D3DD-BB53-01E2-8F76-6233B0164EB7}"/>
              </a:ext>
            </a:extLst>
          </p:cNvPr>
          <p:cNvSpPr>
            <a:spLocks noGrp="1"/>
          </p:cNvSpPr>
          <p:nvPr>
            <p:ph type="title"/>
          </p:nvPr>
        </p:nvSpPr>
        <p:spPr>
          <a:xfrm>
            <a:off x="913795" y="609600"/>
            <a:ext cx="10353762" cy="1257300"/>
          </a:xfrm>
        </p:spPr>
        <p:txBody>
          <a:bodyPr>
            <a:normAutofit fontScale="90000"/>
          </a:bodyPr>
          <a:lstStyle/>
          <a:p>
            <a:pPr fontAlgn="base"/>
            <a:br>
              <a:rPr lang="en-US" b="0" i="0" dirty="0">
                <a:effectLst/>
                <a:latin typeface="Inter"/>
              </a:rPr>
            </a:br>
            <a:r>
              <a:rPr lang="en-US" sz="2700" b="1" dirty="0"/>
              <a:t>Data Set Examined </a:t>
            </a:r>
            <a:br>
              <a:rPr lang="en-US" sz="2200" b="1" dirty="0"/>
            </a:br>
            <a:br>
              <a:rPr lang="en-US" sz="1600" dirty="0"/>
            </a:br>
            <a:r>
              <a:rPr lang="en-US" sz="2200" dirty="0">
                <a:effectLst/>
                <a:latin typeface="Inter"/>
              </a:rPr>
              <a:t>This dataset, taken from Kaggle.com contains </a:t>
            </a:r>
            <a:r>
              <a:rPr lang="en-US" sz="2200" dirty="0">
                <a:effectLst/>
                <a:latin typeface="inherit"/>
              </a:rPr>
              <a:t>+5k</a:t>
            </a:r>
            <a:r>
              <a:rPr lang="en-US" sz="2200" dirty="0">
                <a:effectLst/>
                <a:latin typeface="Inter"/>
              </a:rPr>
              <a:t> unique </a:t>
            </a:r>
            <a:r>
              <a:rPr lang="en-US" sz="2200" dirty="0">
                <a:effectLst/>
                <a:latin typeface="inherit"/>
              </a:rPr>
              <a:t>titles on Netflix</a:t>
            </a:r>
            <a:r>
              <a:rPr lang="en-US" sz="2200" dirty="0">
                <a:effectLst/>
                <a:latin typeface="Inter"/>
              </a:rPr>
              <a:t> with 15 columns containing their information, including:</a:t>
            </a:r>
            <a:br>
              <a:rPr lang="en-US" dirty="0"/>
            </a:br>
            <a:endParaRPr lang="en-US" dirty="0"/>
          </a:p>
        </p:txBody>
      </p:sp>
      <p:graphicFrame>
        <p:nvGraphicFramePr>
          <p:cNvPr id="5" name="Content Placeholder 2">
            <a:extLst>
              <a:ext uri="{FF2B5EF4-FFF2-40B4-BE49-F238E27FC236}">
                <a16:creationId xmlns:a16="http://schemas.microsoft.com/office/drawing/2014/main" id="{0732469F-C3F4-7EA2-5370-EFBDC561634B}"/>
              </a:ext>
            </a:extLst>
          </p:cNvPr>
          <p:cNvGraphicFramePr>
            <a:graphicFrameLocks noGrp="1"/>
          </p:cNvGraphicFramePr>
          <p:nvPr>
            <p:ph idx="1"/>
            <p:extLst>
              <p:ext uri="{D42A27DB-BD31-4B8C-83A1-F6EECF244321}">
                <p14:modId xmlns:p14="http://schemas.microsoft.com/office/powerpoint/2010/main" val="184769245"/>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183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6F2ADF-C531-79AC-4326-45D118AF11E0}"/>
              </a:ext>
            </a:extLst>
          </p:cNvPr>
          <p:cNvSpPr>
            <a:spLocks noGrp="1"/>
          </p:cNvSpPr>
          <p:nvPr>
            <p:ph type="title"/>
          </p:nvPr>
        </p:nvSpPr>
        <p:spPr>
          <a:xfrm>
            <a:off x="913795" y="609600"/>
            <a:ext cx="5978072" cy="1389798"/>
          </a:xfrm>
        </p:spPr>
        <p:txBody>
          <a:bodyPr>
            <a:normAutofit/>
          </a:bodyPr>
          <a:lstStyle/>
          <a:p>
            <a:r>
              <a:rPr lang="en-US" dirty="0"/>
              <a:t>Data Set Exploration</a:t>
            </a:r>
          </a:p>
        </p:txBody>
      </p:sp>
      <p:pic>
        <p:nvPicPr>
          <p:cNvPr id="29" name="Picture 2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8" name="Picture 7" descr="Graphical user interface&#10;&#10;Description automatically generated with medium confidence">
            <a:extLst>
              <a:ext uri="{FF2B5EF4-FFF2-40B4-BE49-F238E27FC236}">
                <a16:creationId xmlns:a16="http://schemas.microsoft.com/office/drawing/2014/main" id="{3BC964AE-0F82-3F85-6EBA-1798B5370561}"/>
              </a:ext>
            </a:extLst>
          </p:cNvPr>
          <p:cNvPicPr>
            <a:picLocks noChangeAspect="1"/>
          </p:cNvPicPr>
          <p:nvPr/>
        </p:nvPicPr>
        <p:blipFill rotWithShape="1">
          <a:blip r:embed="rId4"/>
          <a:srcRect b="5936"/>
          <a:stretch/>
        </p:blipFill>
        <p:spPr>
          <a:xfrm>
            <a:off x="7678736" y="643465"/>
            <a:ext cx="4003193" cy="2551176"/>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253B04D9-9101-F0C7-0414-E3739B9C23D1}"/>
              </a:ext>
            </a:extLst>
          </p:cNvPr>
          <p:cNvPicPr>
            <a:picLocks noChangeAspect="1"/>
          </p:cNvPicPr>
          <p:nvPr/>
        </p:nvPicPr>
        <p:blipFill rotWithShape="1">
          <a:blip r:embed="rId5"/>
          <a:srcRect t="1927" b="22655"/>
          <a:stretch/>
        </p:blipFill>
        <p:spPr>
          <a:xfrm>
            <a:off x="7678736" y="3294291"/>
            <a:ext cx="4003193" cy="2551176"/>
          </a:xfrm>
          <a:prstGeom prst="rect">
            <a:avLst/>
          </a:prstGeom>
        </p:spPr>
      </p:pic>
      <p:graphicFrame>
        <p:nvGraphicFramePr>
          <p:cNvPr id="15" name="Content Placeholder 2">
            <a:extLst>
              <a:ext uri="{FF2B5EF4-FFF2-40B4-BE49-F238E27FC236}">
                <a16:creationId xmlns:a16="http://schemas.microsoft.com/office/drawing/2014/main" id="{8F266921-8A1B-54E6-7EBB-6B3BCB6D4946}"/>
              </a:ext>
            </a:extLst>
          </p:cNvPr>
          <p:cNvGraphicFramePr>
            <a:graphicFrameLocks noGrp="1"/>
          </p:cNvGraphicFramePr>
          <p:nvPr>
            <p:ph idx="1"/>
            <p:extLst>
              <p:ext uri="{D42A27DB-BD31-4B8C-83A1-F6EECF244321}">
                <p14:modId xmlns:p14="http://schemas.microsoft.com/office/powerpoint/2010/main" val="1807017211"/>
              </p:ext>
            </p:extLst>
          </p:nvPr>
        </p:nvGraphicFramePr>
        <p:xfrm>
          <a:off x="913795" y="2149521"/>
          <a:ext cx="5978072" cy="354532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51325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together&#10;&#10;Description automatically generated with medium confidence">
            <a:extLst>
              <a:ext uri="{FF2B5EF4-FFF2-40B4-BE49-F238E27FC236}">
                <a16:creationId xmlns:a16="http://schemas.microsoft.com/office/drawing/2014/main" id="{AECE37A0-B1C6-7235-80AC-7846CC9013B2}"/>
              </a:ext>
            </a:extLst>
          </p:cNvPr>
          <p:cNvPicPr>
            <a:picLocks noChangeAspect="1"/>
          </p:cNvPicPr>
          <p:nvPr/>
        </p:nvPicPr>
        <p:blipFill rotWithShape="1">
          <a:blip r:embed="rId3"/>
          <a:srcRect l="27252" r="12897"/>
          <a:stretch/>
        </p:blipFill>
        <p:spPr>
          <a:xfrm>
            <a:off x="-8622" y="10"/>
            <a:ext cx="3044952" cy="3383270"/>
          </a:xfrm>
          <a:prstGeom prst="rect">
            <a:avLst/>
          </a:prstGeom>
        </p:spPr>
      </p:pic>
      <p:pic>
        <p:nvPicPr>
          <p:cNvPr id="11" name="Picture 10" descr="A group of people sitting on a couch&#10;&#10;Description automatically generated with medium confidence">
            <a:extLst>
              <a:ext uri="{FF2B5EF4-FFF2-40B4-BE49-F238E27FC236}">
                <a16:creationId xmlns:a16="http://schemas.microsoft.com/office/drawing/2014/main" id="{CC3E439D-A21B-D086-A0DC-03887C3157A3}"/>
              </a:ext>
            </a:extLst>
          </p:cNvPr>
          <p:cNvPicPr>
            <a:picLocks noChangeAspect="1"/>
          </p:cNvPicPr>
          <p:nvPr/>
        </p:nvPicPr>
        <p:blipFill rotWithShape="1">
          <a:blip r:embed="rId4"/>
          <a:srcRect b="15730"/>
          <a:stretch/>
        </p:blipFill>
        <p:spPr>
          <a:xfrm>
            <a:off x="-10647" y="3429000"/>
            <a:ext cx="6096000" cy="3429000"/>
          </a:xfrm>
          <a:prstGeom prst="rect">
            <a:avLst/>
          </a:prstGeom>
        </p:spPr>
      </p:pic>
      <p:pic>
        <p:nvPicPr>
          <p:cNvPr id="28" name="Picture 27">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5371555D-1C4F-C16B-E052-416625E2F464}"/>
              </a:ext>
            </a:extLst>
          </p:cNvPr>
          <p:cNvSpPr>
            <a:spLocks noGrp="1"/>
          </p:cNvSpPr>
          <p:nvPr>
            <p:ph type="title"/>
          </p:nvPr>
        </p:nvSpPr>
        <p:spPr>
          <a:xfrm>
            <a:off x="6900493" y="609600"/>
            <a:ext cx="4538124" cy="970450"/>
          </a:xfrm>
        </p:spPr>
        <p:txBody>
          <a:bodyPr anchor="b">
            <a:normAutofit/>
          </a:bodyPr>
          <a:lstStyle/>
          <a:p>
            <a:pPr algn="l"/>
            <a:r>
              <a:rPr lang="en-US" sz="3200"/>
              <a:t>Continuing the Exploration</a:t>
            </a:r>
          </a:p>
        </p:txBody>
      </p:sp>
      <p:pic>
        <p:nvPicPr>
          <p:cNvPr id="7" name="Picture 6" descr="A picture containing sky, grass, outdoor&#10;&#10;Description automatically generated">
            <a:extLst>
              <a:ext uri="{FF2B5EF4-FFF2-40B4-BE49-F238E27FC236}">
                <a16:creationId xmlns:a16="http://schemas.microsoft.com/office/drawing/2014/main" id="{41D90FFA-1840-F211-2A7C-A69EAFF7ADD4}"/>
              </a:ext>
            </a:extLst>
          </p:cNvPr>
          <p:cNvPicPr>
            <a:picLocks noChangeAspect="1"/>
          </p:cNvPicPr>
          <p:nvPr/>
        </p:nvPicPr>
        <p:blipFill rotWithShape="1">
          <a:blip r:embed="rId6"/>
          <a:srcRect l="25901" r="15263" b="1"/>
          <a:stretch/>
        </p:blipFill>
        <p:spPr>
          <a:xfrm>
            <a:off x="3094008" y="10"/>
            <a:ext cx="2991346" cy="3383270"/>
          </a:xfrm>
          <a:prstGeom prst="rect">
            <a:avLst/>
          </a:prstGeom>
        </p:spPr>
      </p:pic>
      <p:sp>
        <p:nvSpPr>
          <p:cNvPr id="3" name="Content Placeholder 2">
            <a:extLst>
              <a:ext uri="{FF2B5EF4-FFF2-40B4-BE49-F238E27FC236}">
                <a16:creationId xmlns:a16="http://schemas.microsoft.com/office/drawing/2014/main" id="{E391DFC3-9912-4E01-5D58-06824A55EDD1}"/>
              </a:ext>
            </a:extLst>
          </p:cNvPr>
          <p:cNvSpPr>
            <a:spLocks noGrp="1"/>
          </p:cNvSpPr>
          <p:nvPr>
            <p:ph idx="1"/>
          </p:nvPr>
        </p:nvSpPr>
        <p:spPr>
          <a:xfrm>
            <a:off x="6900493" y="1732449"/>
            <a:ext cx="4403596" cy="4058751"/>
          </a:xfrm>
        </p:spPr>
        <p:txBody>
          <a:bodyPr anchor="t">
            <a:normAutofit/>
          </a:bodyPr>
          <a:lstStyle/>
          <a:p>
            <a:pPr rtl="0">
              <a:spcBef>
                <a:spcPts val="0"/>
              </a:spcBef>
              <a:spcAft>
                <a:spcPts val="0"/>
              </a:spcAft>
            </a:pPr>
            <a:r>
              <a:rPr lang="en-US" sz="1800" b="0" i="0" u="none" strike="noStrike" dirty="0">
                <a:effectLst/>
                <a:latin typeface="Arial" panose="020B0604020202020204" pitchFamily="34" charset="0"/>
              </a:rPr>
              <a:t>The first thing that piqued my interest was regarding </a:t>
            </a:r>
            <a:r>
              <a:rPr lang="en-US" sz="1800" dirty="0">
                <a:effectLst/>
                <a:latin typeface="Arial" panose="020B0604020202020204" pitchFamily="34" charset="0"/>
              </a:rPr>
              <a:t>whether </a:t>
            </a:r>
            <a:r>
              <a:rPr lang="en-US" sz="1800" b="0" i="0" u="none" strike="noStrike" dirty="0">
                <a:effectLst/>
                <a:latin typeface="Arial" panose="020B0604020202020204" pitchFamily="34" charset="0"/>
              </a:rPr>
              <a:t>a show’s rating had a correlation to its popularity score (IMDB in this case) so I asked this question: </a:t>
            </a:r>
          </a:p>
          <a:p>
            <a:pPr rtl="0">
              <a:spcBef>
                <a:spcPts val="0"/>
              </a:spcBef>
              <a:spcAft>
                <a:spcPts val="0"/>
              </a:spcAft>
            </a:pPr>
            <a:endParaRPr lang="en-US" sz="1800" dirty="0">
              <a:effectLst/>
              <a:latin typeface="Arial" panose="020B0604020202020204" pitchFamily="34" charset="0"/>
            </a:endParaRPr>
          </a:p>
          <a:p>
            <a:pPr rtl="0">
              <a:spcBef>
                <a:spcPts val="0"/>
              </a:spcBef>
              <a:spcAft>
                <a:spcPts val="0"/>
              </a:spcAft>
            </a:pPr>
            <a:r>
              <a:rPr lang="en-US" sz="1800" b="1" i="0" u="none" strike="noStrike" dirty="0">
                <a:effectLst/>
                <a:latin typeface="Arial" panose="020B0604020202020204" pitchFamily="34" charset="0"/>
              </a:rPr>
              <a:t>Is there a difference in IMDB scores among the age certifications of TV-MA(mature audience), TV-Y(child audience), and TV-G(general audience)?</a:t>
            </a:r>
            <a:endParaRPr lang="en-US" sz="1800" b="0" dirty="0">
              <a:effectLst/>
            </a:endParaRPr>
          </a:p>
          <a:p>
            <a:pPr marL="36900" indent="0">
              <a:buNone/>
            </a:pPr>
            <a:br>
              <a:rPr lang="en-US" sz="1800" dirty="0"/>
            </a:br>
            <a:endParaRPr lang="en-US" sz="1800" dirty="0"/>
          </a:p>
        </p:txBody>
      </p:sp>
    </p:spTree>
    <p:extLst>
      <p:ext uri="{BB962C8B-B14F-4D97-AF65-F5344CB8AC3E}">
        <p14:creationId xmlns:p14="http://schemas.microsoft.com/office/powerpoint/2010/main" val="366200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ircle(in)">
                                      <p:cBhvr>
                                        <p:cTn id="1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2.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{37F11645-C91B-4303-8DD0-E01C18617580}tf00934815_win32</Template>
  <TotalTime>253</TotalTime>
  <Words>1702</Words>
  <Application>Microsoft Office PowerPoint</Application>
  <PresentationFormat>Widescreen</PresentationFormat>
  <Paragraphs>111</Paragraphs>
  <Slides>25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Goudy Old Style</vt:lpstr>
      <vt:lpstr>inherit</vt:lpstr>
      <vt:lpstr>Inter</vt:lpstr>
      <vt:lpstr>Open Sans</vt:lpstr>
      <vt:lpstr>Wingdings 2</vt:lpstr>
      <vt:lpstr>SlateVTI</vt:lpstr>
      <vt:lpstr>Streaming Services</vt:lpstr>
      <vt:lpstr>NETFLIX</vt:lpstr>
      <vt:lpstr> Netflix Key Statistics </vt:lpstr>
      <vt:lpstr>Netflix Revenue </vt:lpstr>
      <vt:lpstr>Netflix Subscribers</vt:lpstr>
      <vt:lpstr>Netflix FAQ’s</vt:lpstr>
      <vt:lpstr> Data Set Examined   This dataset, taken from Kaggle.com contains +5k unique titles on Netflix with 15 columns containing their information, including: </vt:lpstr>
      <vt:lpstr>Data Set Exploration</vt:lpstr>
      <vt:lpstr>Continuing the Exploration</vt:lpstr>
      <vt:lpstr>Answering the Question</vt:lpstr>
      <vt:lpstr>Creating a Linear Model</vt:lpstr>
      <vt:lpstr>Those proved to be interesting insights into the data, but as I began to work with our group, we decided we wanted to put an emphasis on how shows and movies have changed through the decades.</vt:lpstr>
      <vt:lpstr> I decided to run a stepwise regression to see what the strongest correlating factors were given for ‘release year’. The  Strongest correlations shown were:</vt:lpstr>
      <vt:lpstr>After considering the exploratory tests we decided to examine the following three questions:</vt:lpstr>
      <vt:lpstr>The first thing that I did was break up the release year into 3 separate decades: 1990-1999, 2000-2009, and 2010-2019 –  90’s, 00’s 10’s   </vt:lpstr>
      <vt:lpstr>QUESTION1: How have running times changed through the decades?  </vt:lpstr>
      <vt:lpstr>Runtimes for Netflix shows were considerably shorter in the 1990’s but remained fairly constant for the last two decades. </vt:lpstr>
      <vt:lpstr>Movie times were considerably longer in the 90’s and 00’s than in the last decade. Movie times have decreased significantly since 2010. </vt:lpstr>
      <vt:lpstr>QUESTION 2: Have IMDB ratings changed for movies and shows over the decades? If, so how? </vt:lpstr>
      <vt:lpstr>How have IMDB scores changed for shows over the decades?</vt:lpstr>
      <vt:lpstr>How have IMDB scores changed for movies over the decades?</vt:lpstr>
      <vt:lpstr>Combining the Data Sets </vt:lpstr>
      <vt:lpstr>How does Netflix measure up?</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Streaming Services</dc:title>
  <dc:creator>Summer Kenney</dc:creator>
  <cp:lastModifiedBy>Summer Kenney</cp:lastModifiedBy>
  <cp:revision>6</cp:revision>
  <dcterms:created xsi:type="dcterms:W3CDTF">2022-08-26T15:23:35Z</dcterms:created>
  <dcterms:modified xsi:type="dcterms:W3CDTF">2022-08-26T22:24:50Z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